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55"/>
  </p:notesMasterIdLst>
  <p:sldIdLst>
    <p:sldId id="256" r:id="rId2"/>
    <p:sldId id="433" r:id="rId3"/>
    <p:sldId id="434" r:id="rId4"/>
    <p:sldId id="435" r:id="rId5"/>
    <p:sldId id="319" r:id="rId6"/>
    <p:sldId id="320" r:id="rId7"/>
    <p:sldId id="321" r:id="rId8"/>
    <p:sldId id="257" r:id="rId9"/>
    <p:sldId id="258" r:id="rId10"/>
    <p:sldId id="259" r:id="rId11"/>
    <p:sldId id="260" r:id="rId12"/>
    <p:sldId id="261" r:id="rId13"/>
    <p:sldId id="262" r:id="rId14"/>
    <p:sldId id="263" r:id="rId15"/>
    <p:sldId id="264" r:id="rId16"/>
    <p:sldId id="265" r:id="rId17"/>
    <p:sldId id="277" r:id="rId18"/>
    <p:sldId id="322" r:id="rId19"/>
    <p:sldId id="278" r:id="rId20"/>
    <p:sldId id="279" r:id="rId21"/>
    <p:sldId id="280" r:id="rId22"/>
    <p:sldId id="323" r:id="rId23"/>
    <p:sldId id="324" r:id="rId24"/>
    <p:sldId id="281" r:id="rId25"/>
    <p:sldId id="325" r:id="rId26"/>
    <p:sldId id="282" r:id="rId27"/>
    <p:sldId id="326" r:id="rId28"/>
    <p:sldId id="327" r:id="rId29"/>
    <p:sldId id="328" r:id="rId30"/>
    <p:sldId id="283" r:id="rId31"/>
    <p:sldId id="284" r:id="rId32"/>
    <p:sldId id="285" r:id="rId33"/>
    <p:sldId id="286" r:id="rId34"/>
    <p:sldId id="329" r:id="rId35"/>
    <p:sldId id="287" r:id="rId36"/>
    <p:sldId id="330" r:id="rId37"/>
    <p:sldId id="331" r:id="rId38"/>
    <p:sldId id="332" r:id="rId39"/>
    <p:sldId id="297" r:id="rId40"/>
    <p:sldId id="333" r:id="rId41"/>
    <p:sldId id="334" r:id="rId42"/>
    <p:sldId id="335" r:id="rId43"/>
    <p:sldId id="336" r:id="rId44"/>
    <p:sldId id="298" r:id="rId45"/>
    <p:sldId id="299" r:id="rId46"/>
    <p:sldId id="337" r:id="rId47"/>
    <p:sldId id="305" r:id="rId48"/>
    <p:sldId id="338" r:id="rId49"/>
    <p:sldId id="339" r:id="rId50"/>
    <p:sldId id="306" r:id="rId51"/>
    <p:sldId id="307" r:id="rId52"/>
    <p:sldId id="308" r:id="rId53"/>
    <p:sldId id="309" r:id="rId54"/>
    <p:sldId id="340" r:id="rId55"/>
    <p:sldId id="310" r:id="rId56"/>
    <p:sldId id="311" r:id="rId57"/>
    <p:sldId id="341" r:id="rId58"/>
    <p:sldId id="342" r:id="rId59"/>
    <p:sldId id="343" r:id="rId60"/>
    <p:sldId id="312" r:id="rId61"/>
    <p:sldId id="313" r:id="rId62"/>
    <p:sldId id="344" r:id="rId63"/>
    <p:sldId id="345" r:id="rId64"/>
    <p:sldId id="314" r:id="rId65"/>
    <p:sldId id="346" r:id="rId66"/>
    <p:sldId id="347" r:id="rId67"/>
    <p:sldId id="348" r:id="rId68"/>
    <p:sldId id="349" r:id="rId69"/>
    <p:sldId id="315" r:id="rId70"/>
    <p:sldId id="316" r:id="rId71"/>
    <p:sldId id="350" r:id="rId72"/>
    <p:sldId id="351" r:id="rId73"/>
    <p:sldId id="352" r:id="rId74"/>
    <p:sldId id="353" r:id="rId75"/>
    <p:sldId id="354" r:id="rId76"/>
    <p:sldId id="355" r:id="rId77"/>
    <p:sldId id="317" r:id="rId78"/>
    <p:sldId id="356" r:id="rId79"/>
    <p:sldId id="357" r:id="rId80"/>
    <p:sldId id="358" r:id="rId81"/>
    <p:sldId id="371" r:id="rId82"/>
    <p:sldId id="372" r:id="rId83"/>
    <p:sldId id="373" r:id="rId84"/>
    <p:sldId id="374" r:id="rId85"/>
    <p:sldId id="375" r:id="rId86"/>
    <p:sldId id="376" r:id="rId87"/>
    <p:sldId id="377" r:id="rId88"/>
    <p:sldId id="378" r:id="rId89"/>
    <p:sldId id="379" r:id="rId90"/>
    <p:sldId id="380" r:id="rId91"/>
    <p:sldId id="381" r:id="rId92"/>
    <p:sldId id="382" r:id="rId93"/>
    <p:sldId id="383" r:id="rId94"/>
    <p:sldId id="384" r:id="rId95"/>
    <p:sldId id="385" r:id="rId96"/>
    <p:sldId id="386" r:id="rId97"/>
    <p:sldId id="387" r:id="rId98"/>
    <p:sldId id="388" r:id="rId99"/>
    <p:sldId id="389" r:id="rId100"/>
    <p:sldId id="390" r:id="rId101"/>
    <p:sldId id="391" r:id="rId102"/>
    <p:sldId id="392" r:id="rId103"/>
    <p:sldId id="359" r:id="rId104"/>
    <p:sldId id="360" r:id="rId105"/>
    <p:sldId id="361" r:id="rId106"/>
    <p:sldId id="362" r:id="rId107"/>
    <p:sldId id="393" r:id="rId108"/>
    <p:sldId id="394" r:id="rId109"/>
    <p:sldId id="395" r:id="rId110"/>
    <p:sldId id="396" r:id="rId111"/>
    <p:sldId id="397" r:id="rId112"/>
    <p:sldId id="398" r:id="rId113"/>
    <p:sldId id="363" r:id="rId114"/>
    <p:sldId id="399" r:id="rId115"/>
    <p:sldId id="400" r:id="rId116"/>
    <p:sldId id="401" r:id="rId117"/>
    <p:sldId id="402" r:id="rId118"/>
    <p:sldId id="403" r:id="rId119"/>
    <p:sldId id="404" r:id="rId120"/>
    <p:sldId id="405" r:id="rId121"/>
    <p:sldId id="406" r:id="rId122"/>
    <p:sldId id="407" r:id="rId123"/>
    <p:sldId id="408" r:id="rId124"/>
    <p:sldId id="364" r:id="rId125"/>
    <p:sldId id="432" r:id="rId126"/>
    <p:sldId id="409" r:id="rId127"/>
    <p:sldId id="410" r:id="rId128"/>
    <p:sldId id="411" r:id="rId129"/>
    <p:sldId id="412" r:id="rId130"/>
    <p:sldId id="413" r:id="rId131"/>
    <p:sldId id="365" r:id="rId132"/>
    <p:sldId id="414" r:id="rId133"/>
    <p:sldId id="415" r:id="rId134"/>
    <p:sldId id="366" r:id="rId135"/>
    <p:sldId id="416" r:id="rId136"/>
    <p:sldId id="417" r:id="rId137"/>
    <p:sldId id="418" r:id="rId138"/>
    <p:sldId id="419" r:id="rId139"/>
    <p:sldId id="420" r:id="rId140"/>
    <p:sldId id="421" r:id="rId141"/>
    <p:sldId id="422" r:id="rId142"/>
    <p:sldId id="367" r:id="rId143"/>
    <p:sldId id="368" r:id="rId144"/>
    <p:sldId id="423" r:id="rId145"/>
    <p:sldId id="424" r:id="rId146"/>
    <p:sldId id="369" r:id="rId147"/>
    <p:sldId id="425" r:id="rId148"/>
    <p:sldId id="426" r:id="rId149"/>
    <p:sldId id="427" r:id="rId150"/>
    <p:sldId id="428" r:id="rId151"/>
    <p:sldId id="429" r:id="rId152"/>
    <p:sldId id="430" r:id="rId153"/>
    <p:sldId id="431" r:id="rId15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3" autoAdjust="0"/>
    <p:restoredTop sz="94660"/>
  </p:normalViewPr>
  <p:slideViewPr>
    <p:cSldViewPr>
      <p:cViewPr varScale="1">
        <p:scale>
          <a:sx n="87" d="100"/>
          <a:sy n="87" d="100"/>
        </p:scale>
        <p:origin x="-522"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F8C4AA0C-E13C-4EA6-99D7-5E5322E4095D}" type="datetimeFigureOut">
              <a:rPr lang="en-US"/>
              <a:pPr>
                <a:defRPr/>
              </a:pPr>
              <a:t>3/14/2011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CE050EA9-7589-46F6-8E9E-B9EA3E015623}" type="slidenum">
              <a:rPr lang="en-US"/>
              <a:pPr>
                <a:defRPr/>
              </a:pPr>
              <a:t>‹#›</a:t>
            </a:fld>
            <a:endParaRPr lang="en-US"/>
          </a:p>
        </p:txBody>
      </p:sp>
    </p:spTree>
    <p:extLst>
      <p:ext uri="{BB962C8B-B14F-4D97-AF65-F5344CB8AC3E}">
        <p14:creationId xmlns:p14="http://schemas.microsoft.com/office/powerpoint/2010/main" val="24349335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6896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6ABB3152-9E66-40B3-AA92-E4924BAD9068}" type="slidenum">
              <a:rPr lang="en-US" smtClean="0">
                <a:latin typeface="Calibri" pitchFamily="34" charset="0"/>
              </a:rPr>
              <a:pPr fontAlgn="base">
                <a:spcBef>
                  <a:spcPct val="0"/>
                </a:spcBef>
                <a:spcAft>
                  <a:spcPct val="0"/>
                </a:spcAft>
                <a:defRPr/>
              </a:pPr>
              <a:t>1</a:t>
            </a:fld>
            <a:endParaRPr lang="en-US" smtClean="0">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7818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9EAF9F5E-E646-4CA6-B72B-E5A53A80A86C}" type="slidenum">
              <a:rPr lang="en-US" smtClean="0">
                <a:latin typeface="Calibri" pitchFamily="34" charset="0"/>
              </a:rPr>
              <a:pPr fontAlgn="base">
                <a:spcBef>
                  <a:spcPct val="0"/>
                </a:spcBef>
                <a:spcAft>
                  <a:spcPct val="0"/>
                </a:spcAft>
                <a:defRPr/>
              </a:pPr>
              <a:t>13</a:t>
            </a:fld>
            <a:endParaRPr lang="en-US" smtClean="0">
              <a:latin typeface="Calibri"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4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7443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050E788E-1B35-44FE-9638-2B534FF00A9B}" type="slidenum">
              <a:rPr lang="en-US" smtClean="0">
                <a:latin typeface="Calibri" pitchFamily="34" charset="0"/>
              </a:rPr>
              <a:pPr fontAlgn="base">
                <a:spcBef>
                  <a:spcPct val="0"/>
                </a:spcBef>
                <a:spcAft>
                  <a:spcPct val="0"/>
                </a:spcAft>
                <a:defRPr/>
              </a:pPr>
              <a:t>103</a:t>
            </a:fld>
            <a:endParaRPr lang="en-US" smtClean="0">
              <a:latin typeface="Calibri"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5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7546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1CF35102-7D4C-44B9-9E1C-AB6B5D3F63F3}" type="slidenum">
              <a:rPr lang="en-US" smtClean="0">
                <a:latin typeface="Calibri" pitchFamily="34" charset="0"/>
              </a:rPr>
              <a:pPr fontAlgn="base">
                <a:spcBef>
                  <a:spcPct val="0"/>
                </a:spcBef>
                <a:spcAft>
                  <a:spcPct val="0"/>
                </a:spcAft>
                <a:defRPr/>
              </a:pPr>
              <a:t>104</a:t>
            </a:fld>
            <a:endParaRPr lang="en-US" smtClean="0">
              <a:latin typeface="Calibri"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7648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18CE343F-FC0B-4475-A454-EF45E8EE02DA}" type="slidenum">
              <a:rPr lang="en-US" smtClean="0">
                <a:latin typeface="Calibri" pitchFamily="34" charset="0"/>
              </a:rPr>
              <a:pPr fontAlgn="base">
                <a:spcBef>
                  <a:spcPct val="0"/>
                </a:spcBef>
                <a:spcAft>
                  <a:spcPct val="0"/>
                </a:spcAft>
                <a:defRPr/>
              </a:pPr>
              <a:t>105</a:t>
            </a:fld>
            <a:endParaRPr lang="en-US" smtClean="0">
              <a:latin typeface="Calibri"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7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775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590A996C-3C63-4527-AE97-F8CAB5BC458F}" type="slidenum">
              <a:rPr lang="en-US" smtClean="0">
                <a:latin typeface="Calibri" pitchFamily="34" charset="0"/>
              </a:rPr>
              <a:pPr fontAlgn="base">
                <a:spcBef>
                  <a:spcPct val="0"/>
                </a:spcBef>
                <a:spcAft>
                  <a:spcPct val="0"/>
                </a:spcAft>
                <a:defRPr/>
              </a:pPr>
              <a:t>106</a:t>
            </a:fld>
            <a:endParaRPr lang="en-US" smtClean="0">
              <a:latin typeface="Calibri"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8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7853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706D63C2-EC89-4CC5-9961-9D22CFAC1D45}" type="slidenum">
              <a:rPr lang="en-US" smtClean="0">
                <a:latin typeface="Calibri" pitchFamily="34" charset="0"/>
              </a:rPr>
              <a:pPr fontAlgn="base">
                <a:spcBef>
                  <a:spcPct val="0"/>
                </a:spcBef>
                <a:spcAft>
                  <a:spcPct val="0"/>
                </a:spcAft>
                <a:defRPr/>
              </a:pPr>
              <a:t>107</a:t>
            </a:fld>
            <a:endParaRPr lang="en-US" smtClean="0">
              <a:latin typeface="Calibri"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9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7955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8FD8DB0E-1E64-475D-9096-7A3C7C175BA0}" type="slidenum">
              <a:rPr lang="en-US" smtClean="0">
                <a:latin typeface="Calibri" pitchFamily="34" charset="0"/>
              </a:rPr>
              <a:pPr fontAlgn="base">
                <a:spcBef>
                  <a:spcPct val="0"/>
                </a:spcBef>
                <a:spcAft>
                  <a:spcPct val="0"/>
                </a:spcAft>
                <a:defRPr/>
              </a:pPr>
              <a:t>108</a:t>
            </a:fld>
            <a:endParaRPr lang="en-US" smtClean="0">
              <a:latin typeface="Calibri"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058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88134AEB-C05E-411F-9612-7DD86311F7A8}" type="slidenum">
              <a:rPr lang="en-US" smtClean="0">
                <a:latin typeface="Calibri" pitchFamily="34" charset="0"/>
              </a:rPr>
              <a:pPr fontAlgn="base">
                <a:spcBef>
                  <a:spcPct val="0"/>
                </a:spcBef>
                <a:spcAft>
                  <a:spcPct val="0"/>
                </a:spcAft>
                <a:defRPr/>
              </a:pPr>
              <a:t>109</a:t>
            </a:fld>
            <a:endParaRPr lang="en-US" smtClean="0">
              <a:latin typeface="Calibri"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1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16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87F06A95-CF33-43D6-8604-3B764C945B24}" type="slidenum">
              <a:rPr lang="en-US" smtClean="0">
                <a:latin typeface="Calibri" pitchFamily="34" charset="0"/>
              </a:rPr>
              <a:pPr fontAlgn="base">
                <a:spcBef>
                  <a:spcPct val="0"/>
                </a:spcBef>
                <a:spcAft>
                  <a:spcPct val="0"/>
                </a:spcAft>
                <a:defRPr/>
              </a:pPr>
              <a:t>110</a:t>
            </a:fld>
            <a:endParaRPr lang="en-US" smtClean="0">
              <a:latin typeface="Calibri"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2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262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31302D94-B571-4677-85F7-A04EFA92AB67}" type="slidenum">
              <a:rPr lang="en-US" smtClean="0">
                <a:latin typeface="Calibri" pitchFamily="34" charset="0"/>
              </a:rPr>
              <a:pPr fontAlgn="base">
                <a:spcBef>
                  <a:spcPct val="0"/>
                </a:spcBef>
                <a:spcAft>
                  <a:spcPct val="0"/>
                </a:spcAft>
                <a:defRPr/>
              </a:pPr>
              <a:t>111</a:t>
            </a:fld>
            <a:endParaRPr lang="en-US" smtClean="0">
              <a:latin typeface="Calibri"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3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365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B7F4319D-4830-4E68-8371-A3FAD4C4C9A2}" type="slidenum">
              <a:rPr lang="en-US" smtClean="0">
                <a:latin typeface="Calibri" pitchFamily="34" charset="0"/>
              </a:rPr>
              <a:pPr fontAlgn="base">
                <a:spcBef>
                  <a:spcPct val="0"/>
                </a:spcBef>
                <a:spcAft>
                  <a:spcPct val="0"/>
                </a:spcAft>
                <a:defRPr/>
              </a:pPr>
              <a:t>112</a:t>
            </a:fld>
            <a:endParaRPr lang="en-US" smtClean="0">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79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3E44A750-659A-4D50-814D-38B9CB256786}" type="slidenum">
              <a:rPr lang="en-US" smtClean="0">
                <a:latin typeface="Calibri" pitchFamily="34" charset="0"/>
              </a:rPr>
              <a:pPr fontAlgn="base">
                <a:spcBef>
                  <a:spcPct val="0"/>
                </a:spcBef>
                <a:spcAft>
                  <a:spcPct val="0"/>
                </a:spcAft>
                <a:defRPr/>
              </a:pPr>
              <a:t>14</a:t>
            </a:fld>
            <a:endParaRPr lang="en-US" smtClean="0">
              <a:latin typeface="Calibri"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4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467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91B8CFB3-EA8D-4D7C-AFC0-82CEF0345315}" type="slidenum">
              <a:rPr lang="en-US" smtClean="0">
                <a:latin typeface="Calibri" pitchFamily="34" charset="0"/>
              </a:rPr>
              <a:pPr fontAlgn="base">
                <a:spcBef>
                  <a:spcPct val="0"/>
                </a:spcBef>
                <a:spcAft>
                  <a:spcPct val="0"/>
                </a:spcAft>
                <a:defRPr/>
              </a:pPr>
              <a:t>113</a:t>
            </a:fld>
            <a:endParaRPr lang="en-US" smtClean="0">
              <a:latin typeface="Calibri"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5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570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5E0104BC-0B31-4E78-A262-1096424A4770}" type="slidenum">
              <a:rPr lang="en-US" smtClean="0">
                <a:latin typeface="Calibri" pitchFamily="34" charset="0"/>
              </a:rPr>
              <a:pPr fontAlgn="base">
                <a:spcBef>
                  <a:spcPct val="0"/>
                </a:spcBef>
                <a:spcAft>
                  <a:spcPct val="0"/>
                </a:spcAft>
                <a:defRPr/>
              </a:pPr>
              <a:t>114</a:t>
            </a:fld>
            <a:endParaRPr lang="en-US" smtClean="0">
              <a:latin typeface="Calibri"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C51CF40A-9556-4A4D-BB75-368D704F3863}" type="slidenum">
              <a:rPr lang="en-US" smtClean="0">
                <a:latin typeface="Calibri" pitchFamily="34" charset="0"/>
              </a:rPr>
              <a:pPr fontAlgn="base">
                <a:spcBef>
                  <a:spcPct val="0"/>
                </a:spcBef>
                <a:spcAft>
                  <a:spcPct val="0"/>
                </a:spcAft>
                <a:defRPr/>
              </a:pPr>
              <a:t>115</a:t>
            </a:fld>
            <a:endParaRPr lang="en-US" smtClean="0">
              <a:latin typeface="Calibri"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7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774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3D37ACE3-2689-4ADA-85F8-A985900F3F1B}" type="slidenum">
              <a:rPr lang="en-US" smtClean="0">
                <a:latin typeface="Calibri" pitchFamily="34" charset="0"/>
              </a:rPr>
              <a:pPr fontAlgn="base">
                <a:spcBef>
                  <a:spcPct val="0"/>
                </a:spcBef>
                <a:spcAft>
                  <a:spcPct val="0"/>
                </a:spcAft>
                <a:defRPr/>
              </a:pPr>
              <a:t>116</a:t>
            </a:fld>
            <a:endParaRPr lang="en-US" smtClean="0">
              <a:latin typeface="Calibri"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8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877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00DBA717-4607-42B5-A562-47BDF88C3851}" type="slidenum">
              <a:rPr lang="en-US" smtClean="0">
                <a:latin typeface="Calibri" pitchFamily="34" charset="0"/>
              </a:rPr>
              <a:pPr fontAlgn="base">
                <a:spcBef>
                  <a:spcPct val="0"/>
                </a:spcBef>
                <a:spcAft>
                  <a:spcPct val="0"/>
                </a:spcAft>
                <a:defRPr/>
              </a:pPr>
              <a:t>117</a:t>
            </a:fld>
            <a:endParaRPr lang="en-US" smtClean="0">
              <a:latin typeface="Calibri"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9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979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FCE8C931-340B-47D4-86DC-CCBFA6CD7084}" type="slidenum">
              <a:rPr lang="en-US" smtClean="0">
                <a:latin typeface="Calibri" pitchFamily="34" charset="0"/>
              </a:rPr>
              <a:pPr fontAlgn="base">
                <a:spcBef>
                  <a:spcPct val="0"/>
                </a:spcBef>
                <a:spcAft>
                  <a:spcPct val="0"/>
                </a:spcAft>
                <a:defRPr/>
              </a:pPr>
              <a:t>118</a:t>
            </a:fld>
            <a:endParaRPr lang="en-US" smtClean="0">
              <a:latin typeface="Calibri"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0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9082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CDE078CD-5DE5-408D-A268-187DC2F6F94C}" type="slidenum">
              <a:rPr lang="en-US" smtClean="0">
                <a:latin typeface="Calibri" pitchFamily="34" charset="0"/>
              </a:rPr>
              <a:pPr fontAlgn="base">
                <a:spcBef>
                  <a:spcPct val="0"/>
                </a:spcBef>
                <a:spcAft>
                  <a:spcPct val="0"/>
                </a:spcAft>
                <a:defRPr/>
              </a:pPr>
              <a:t>119</a:t>
            </a:fld>
            <a:endParaRPr lang="en-US" smtClean="0">
              <a:latin typeface="Calibri"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1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9184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3B3B56E8-159B-40AF-9336-EAEFA94AA8B8}" type="slidenum">
              <a:rPr lang="en-US" smtClean="0">
                <a:latin typeface="Calibri" pitchFamily="34" charset="0"/>
              </a:rPr>
              <a:pPr fontAlgn="base">
                <a:spcBef>
                  <a:spcPct val="0"/>
                </a:spcBef>
                <a:spcAft>
                  <a:spcPct val="0"/>
                </a:spcAft>
                <a:defRPr/>
              </a:pPr>
              <a:t>120</a:t>
            </a:fld>
            <a:endParaRPr lang="en-US" smtClean="0">
              <a:latin typeface="Calibri"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2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9286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1D4CFBF2-45B1-4777-85C1-17D3717280CF}" type="slidenum">
              <a:rPr lang="en-US" smtClean="0">
                <a:latin typeface="Calibri" pitchFamily="34" charset="0"/>
              </a:rPr>
              <a:pPr fontAlgn="base">
                <a:spcBef>
                  <a:spcPct val="0"/>
                </a:spcBef>
                <a:spcAft>
                  <a:spcPct val="0"/>
                </a:spcAft>
                <a:defRPr/>
              </a:pPr>
              <a:t>121</a:t>
            </a:fld>
            <a:endParaRPr lang="en-US" smtClean="0">
              <a:latin typeface="Calibri"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3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9389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5B51B56D-4B06-47FC-A684-10430C855543}" type="slidenum">
              <a:rPr lang="en-US" smtClean="0">
                <a:latin typeface="Calibri" pitchFamily="34" charset="0"/>
              </a:rPr>
              <a:pPr fontAlgn="base">
                <a:spcBef>
                  <a:spcPct val="0"/>
                </a:spcBef>
                <a:spcAft>
                  <a:spcPct val="0"/>
                </a:spcAft>
                <a:defRPr/>
              </a:pPr>
              <a:t>122</a:t>
            </a:fld>
            <a:endParaRPr lang="en-US" smtClean="0">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8022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7E055C15-2FCD-4EB4-8198-5555EF376EA7}" type="slidenum">
              <a:rPr lang="en-US" smtClean="0">
                <a:latin typeface="Calibri" pitchFamily="34" charset="0"/>
              </a:rPr>
              <a:pPr fontAlgn="base">
                <a:spcBef>
                  <a:spcPct val="0"/>
                </a:spcBef>
                <a:spcAft>
                  <a:spcPct val="0"/>
                </a:spcAft>
                <a:defRPr/>
              </a:pPr>
              <a:t>15</a:t>
            </a:fld>
            <a:endParaRPr lang="en-US" smtClean="0">
              <a:latin typeface="Calibri"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4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9491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4E694ABF-E5A4-440F-8026-70506738ADE0}" type="slidenum">
              <a:rPr lang="en-US" smtClean="0">
                <a:latin typeface="Calibri" pitchFamily="34" charset="0"/>
              </a:rPr>
              <a:pPr fontAlgn="base">
                <a:spcBef>
                  <a:spcPct val="0"/>
                </a:spcBef>
                <a:spcAft>
                  <a:spcPct val="0"/>
                </a:spcAft>
                <a:defRPr/>
              </a:pPr>
              <a:t>123</a:t>
            </a:fld>
            <a:endParaRPr lang="en-US" smtClean="0">
              <a:latin typeface="Calibri"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5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9594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4AA873A1-B6FE-45AC-B3A2-62CB3F71D1A8}" type="slidenum">
              <a:rPr lang="en-US" smtClean="0">
                <a:latin typeface="Calibri" pitchFamily="34" charset="0"/>
              </a:rPr>
              <a:pPr fontAlgn="base">
                <a:spcBef>
                  <a:spcPct val="0"/>
                </a:spcBef>
                <a:spcAft>
                  <a:spcPct val="0"/>
                </a:spcAft>
                <a:defRPr/>
              </a:pPr>
              <a:t>124</a:t>
            </a:fld>
            <a:endParaRPr lang="en-US" smtClean="0">
              <a:latin typeface="Calibri"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9696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DB7485AE-73F3-4134-9F32-9AA5521553DE}" type="slidenum">
              <a:rPr lang="en-US" smtClean="0">
                <a:latin typeface="Calibri" pitchFamily="34" charset="0"/>
              </a:rPr>
              <a:pPr fontAlgn="base">
                <a:spcBef>
                  <a:spcPct val="0"/>
                </a:spcBef>
                <a:spcAft>
                  <a:spcPct val="0"/>
                </a:spcAft>
                <a:defRPr/>
              </a:pPr>
              <a:t>125</a:t>
            </a:fld>
            <a:endParaRPr lang="en-US" smtClean="0">
              <a:latin typeface="Calibri"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9798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B2B73E76-2225-4913-94FE-1B45E0D6D5F8}" type="slidenum">
              <a:rPr lang="en-US" smtClean="0">
                <a:latin typeface="Calibri" pitchFamily="34" charset="0"/>
              </a:rPr>
              <a:pPr fontAlgn="base">
                <a:spcBef>
                  <a:spcPct val="0"/>
                </a:spcBef>
                <a:spcAft>
                  <a:spcPct val="0"/>
                </a:spcAft>
                <a:defRPr/>
              </a:pPr>
              <a:t>126</a:t>
            </a:fld>
            <a:endParaRPr lang="en-US" smtClean="0">
              <a:latin typeface="Calibri"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9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9901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23D52E66-A061-42AD-ACE6-033B71BEF0D0}" type="slidenum">
              <a:rPr lang="en-US" smtClean="0">
                <a:latin typeface="Calibri" pitchFamily="34" charset="0"/>
              </a:rPr>
              <a:pPr fontAlgn="base">
                <a:spcBef>
                  <a:spcPct val="0"/>
                </a:spcBef>
                <a:spcAft>
                  <a:spcPct val="0"/>
                </a:spcAft>
                <a:defRPr/>
              </a:pPr>
              <a:t>127</a:t>
            </a:fld>
            <a:endParaRPr lang="en-US" smtClean="0">
              <a:latin typeface="Calibri"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0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0003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4AE67A6F-4CEC-47D4-A8CA-EAFE7E105F76}" type="slidenum">
              <a:rPr lang="en-US" smtClean="0">
                <a:latin typeface="Calibri" pitchFamily="34" charset="0"/>
              </a:rPr>
              <a:pPr fontAlgn="base">
                <a:spcBef>
                  <a:spcPct val="0"/>
                </a:spcBef>
                <a:spcAft>
                  <a:spcPct val="0"/>
                </a:spcAft>
                <a:defRPr/>
              </a:pPr>
              <a:t>128</a:t>
            </a:fld>
            <a:endParaRPr lang="en-US" smtClean="0">
              <a:latin typeface="Calibri"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1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0106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9BBB6112-B211-449D-9F06-79228F3F0860}" type="slidenum">
              <a:rPr lang="en-US" smtClean="0">
                <a:latin typeface="Calibri" pitchFamily="34" charset="0"/>
              </a:rPr>
              <a:pPr fontAlgn="base">
                <a:spcBef>
                  <a:spcPct val="0"/>
                </a:spcBef>
                <a:spcAft>
                  <a:spcPct val="0"/>
                </a:spcAft>
                <a:defRPr/>
              </a:pPr>
              <a:t>129</a:t>
            </a:fld>
            <a:endParaRPr lang="en-US" smtClean="0">
              <a:latin typeface="Calibri" pitchFamily="34"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2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0208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26AD4FF1-F227-4860-B355-DDB62687DD4D}" type="slidenum">
              <a:rPr lang="en-US" smtClean="0">
                <a:latin typeface="Calibri" pitchFamily="34" charset="0"/>
              </a:rPr>
              <a:pPr fontAlgn="base">
                <a:spcBef>
                  <a:spcPct val="0"/>
                </a:spcBef>
                <a:spcAft>
                  <a:spcPct val="0"/>
                </a:spcAft>
                <a:defRPr/>
              </a:pPr>
              <a:t>130</a:t>
            </a:fld>
            <a:endParaRPr lang="en-US" smtClean="0">
              <a:latin typeface="Calibri" pitchFamily="34"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3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031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2CC7A539-DC86-4589-BD9C-BEB96367C72D}" type="slidenum">
              <a:rPr lang="en-US" smtClean="0">
                <a:latin typeface="Calibri" pitchFamily="34" charset="0"/>
              </a:rPr>
              <a:pPr fontAlgn="base">
                <a:spcBef>
                  <a:spcPct val="0"/>
                </a:spcBef>
                <a:spcAft>
                  <a:spcPct val="0"/>
                </a:spcAft>
                <a:defRPr/>
              </a:pPr>
              <a:t>131</a:t>
            </a:fld>
            <a:endParaRPr lang="en-US" smtClean="0">
              <a:latin typeface="Calibri" pitchFamily="34"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4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0413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35E4A39D-6FE3-4E5E-9C98-3ECDE0B20AAD}" type="slidenum">
              <a:rPr lang="en-US" smtClean="0">
                <a:latin typeface="Calibri" pitchFamily="34" charset="0"/>
              </a:rPr>
              <a:pPr fontAlgn="base">
                <a:spcBef>
                  <a:spcPct val="0"/>
                </a:spcBef>
                <a:spcAft>
                  <a:spcPct val="0"/>
                </a:spcAft>
                <a:defRPr/>
              </a:pPr>
              <a:t>132</a:t>
            </a:fld>
            <a:endParaRPr lang="en-US" smtClean="0">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8125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59C9A746-110E-40B6-A799-05388064EDDA}" type="slidenum">
              <a:rPr lang="en-US" smtClean="0">
                <a:latin typeface="Calibri" pitchFamily="34" charset="0"/>
              </a:rPr>
              <a:pPr fontAlgn="base">
                <a:spcBef>
                  <a:spcPct val="0"/>
                </a:spcBef>
                <a:spcAft>
                  <a:spcPct val="0"/>
                </a:spcAft>
                <a:defRPr/>
              </a:pPr>
              <a:t>16</a:t>
            </a:fld>
            <a:endParaRPr lang="en-US" smtClean="0">
              <a:latin typeface="Calibri" pitchFamily="34"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5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0515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60B4E937-D18A-4195-8C71-A9350ED2ED88}" type="slidenum">
              <a:rPr lang="en-US" smtClean="0">
                <a:latin typeface="Calibri" pitchFamily="34" charset="0"/>
              </a:rPr>
              <a:pPr fontAlgn="base">
                <a:spcBef>
                  <a:spcPct val="0"/>
                </a:spcBef>
                <a:spcAft>
                  <a:spcPct val="0"/>
                </a:spcAft>
                <a:defRPr/>
              </a:pPr>
              <a:t>133</a:t>
            </a:fld>
            <a:endParaRPr lang="en-US" smtClean="0">
              <a:latin typeface="Calibri" pitchFamily="34"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6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0618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6738AD1B-9F29-4D29-B3BA-34C54E87D379}" type="slidenum">
              <a:rPr lang="en-US" smtClean="0">
                <a:latin typeface="Calibri" pitchFamily="34" charset="0"/>
              </a:rPr>
              <a:pPr fontAlgn="base">
                <a:spcBef>
                  <a:spcPct val="0"/>
                </a:spcBef>
                <a:spcAft>
                  <a:spcPct val="0"/>
                </a:spcAft>
                <a:defRPr/>
              </a:pPr>
              <a:t>134</a:t>
            </a:fld>
            <a:endParaRPr lang="en-US" smtClean="0">
              <a:latin typeface="Calibri" pitchFamily="34"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072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5E45B3E8-DF3E-4D9F-AB47-7DFF7F2F1A3A}" type="slidenum">
              <a:rPr lang="en-US" smtClean="0">
                <a:latin typeface="Calibri" pitchFamily="34" charset="0"/>
              </a:rPr>
              <a:pPr fontAlgn="base">
                <a:spcBef>
                  <a:spcPct val="0"/>
                </a:spcBef>
                <a:spcAft>
                  <a:spcPct val="0"/>
                </a:spcAft>
                <a:defRPr/>
              </a:pPr>
              <a:t>135</a:t>
            </a:fld>
            <a:endParaRPr lang="en-US" smtClean="0">
              <a:latin typeface="Calibri" pitchFamily="34"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8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0822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3D67BC3C-F17D-4C5C-89C3-8A543609BC51}" type="slidenum">
              <a:rPr lang="en-US" smtClean="0">
                <a:latin typeface="Calibri" pitchFamily="34" charset="0"/>
              </a:rPr>
              <a:pPr fontAlgn="base">
                <a:spcBef>
                  <a:spcPct val="0"/>
                </a:spcBef>
                <a:spcAft>
                  <a:spcPct val="0"/>
                </a:spcAft>
                <a:defRPr/>
              </a:pPr>
              <a:t>136</a:t>
            </a:fld>
            <a:endParaRPr lang="en-US" smtClean="0">
              <a:latin typeface="Calibri" pitchFamily="34"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9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0925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5170AC4B-ECAB-4BD9-9BF6-857A28FA752B}" type="slidenum">
              <a:rPr lang="en-US" smtClean="0">
                <a:latin typeface="Calibri" pitchFamily="34" charset="0"/>
              </a:rPr>
              <a:pPr fontAlgn="base">
                <a:spcBef>
                  <a:spcPct val="0"/>
                </a:spcBef>
                <a:spcAft>
                  <a:spcPct val="0"/>
                </a:spcAft>
                <a:defRPr/>
              </a:pPr>
              <a:t>137</a:t>
            </a:fld>
            <a:endParaRPr lang="en-US" smtClean="0">
              <a:latin typeface="Calibri" pitchFamily="34"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0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1027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C2829A21-7BE7-4820-8A4A-C67E6F4E0E9D}" type="slidenum">
              <a:rPr lang="en-US" smtClean="0">
                <a:latin typeface="Calibri" pitchFamily="34" charset="0"/>
              </a:rPr>
              <a:pPr fontAlgn="base">
                <a:spcBef>
                  <a:spcPct val="0"/>
                </a:spcBef>
                <a:spcAft>
                  <a:spcPct val="0"/>
                </a:spcAft>
                <a:defRPr/>
              </a:pPr>
              <a:t>138</a:t>
            </a:fld>
            <a:endParaRPr lang="en-US" smtClean="0">
              <a:latin typeface="Calibri" pitchFamily="34"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1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1130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B0D50DD6-43DF-4C8B-809A-A416881D3C91}" type="slidenum">
              <a:rPr lang="en-US" smtClean="0">
                <a:latin typeface="Calibri" pitchFamily="34" charset="0"/>
              </a:rPr>
              <a:pPr fontAlgn="base">
                <a:spcBef>
                  <a:spcPct val="0"/>
                </a:spcBef>
                <a:spcAft>
                  <a:spcPct val="0"/>
                </a:spcAft>
                <a:defRPr/>
              </a:pPr>
              <a:t>139</a:t>
            </a:fld>
            <a:endParaRPr lang="en-US" smtClean="0">
              <a:latin typeface="Calibri" pitchFamily="34"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2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12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9DC4586B-37E5-4C7A-B5B4-6ADAC1BAB8D5}" type="slidenum">
              <a:rPr lang="en-US" smtClean="0">
                <a:latin typeface="Calibri" pitchFamily="34" charset="0"/>
              </a:rPr>
              <a:pPr fontAlgn="base">
                <a:spcBef>
                  <a:spcPct val="0"/>
                </a:spcBef>
                <a:spcAft>
                  <a:spcPct val="0"/>
                </a:spcAft>
                <a:defRPr/>
              </a:pPr>
              <a:t>140</a:t>
            </a:fld>
            <a:endParaRPr lang="en-US" smtClean="0">
              <a:latin typeface="Calibri" pitchFamily="34"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3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1334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24870274-3A0E-40E1-8F01-E76101C5A559}" type="slidenum">
              <a:rPr lang="en-US" smtClean="0">
                <a:latin typeface="Calibri" pitchFamily="34" charset="0"/>
              </a:rPr>
              <a:pPr fontAlgn="base">
                <a:spcBef>
                  <a:spcPct val="0"/>
                </a:spcBef>
                <a:spcAft>
                  <a:spcPct val="0"/>
                </a:spcAft>
                <a:defRPr/>
              </a:pPr>
              <a:t>141</a:t>
            </a:fld>
            <a:endParaRPr lang="en-US" smtClean="0">
              <a:latin typeface="Calibri" pitchFamily="34"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4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1437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7C9A5F44-D457-4B98-A0AE-9B4E641256BE}" type="slidenum">
              <a:rPr lang="en-US" smtClean="0">
                <a:latin typeface="Calibri" pitchFamily="34" charset="0"/>
              </a:rPr>
              <a:pPr fontAlgn="base">
                <a:spcBef>
                  <a:spcPct val="0"/>
                </a:spcBef>
                <a:spcAft>
                  <a:spcPct val="0"/>
                </a:spcAft>
                <a:defRPr/>
              </a:pPr>
              <a:t>142</a:t>
            </a:fld>
            <a:endParaRPr lang="en-US" smtClean="0">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843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A3446E78-8012-4B72-A705-D587E9A0BDB7}" type="slidenum">
              <a:rPr lang="en-US" smtClean="0">
                <a:latin typeface="Calibri" pitchFamily="34" charset="0"/>
              </a:rPr>
              <a:pPr fontAlgn="base">
                <a:spcBef>
                  <a:spcPct val="0"/>
                </a:spcBef>
                <a:spcAft>
                  <a:spcPct val="0"/>
                </a:spcAft>
                <a:defRPr/>
              </a:pPr>
              <a:t>17</a:t>
            </a:fld>
            <a:endParaRPr lang="en-US" smtClean="0">
              <a:latin typeface="Calibri" pitchFamily="34"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5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1539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02FAC036-4777-4E5B-BFA5-EE8E2F52B5CB}" type="slidenum">
              <a:rPr lang="en-US" smtClean="0">
                <a:latin typeface="Calibri" pitchFamily="34" charset="0"/>
              </a:rPr>
              <a:pPr fontAlgn="base">
                <a:spcBef>
                  <a:spcPct val="0"/>
                </a:spcBef>
                <a:spcAft>
                  <a:spcPct val="0"/>
                </a:spcAft>
                <a:defRPr/>
              </a:pPr>
              <a:t>143</a:t>
            </a:fld>
            <a:endParaRPr lang="en-US" smtClean="0">
              <a:latin typeface="Calibri" pitchFamily="34"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6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1642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4B3E1EDA-DD03-41CD-BFC0-8EEAFDCA1650}" type="slidenum">
              <a:rPr lang="en-US" smtClean="0">
                <a:latin typeface="Calibri" pitchFamily="34" charset="0"/>
              </a:rPr>
              <a:pPr fontAlgn="base">
                <a:spcBef>
                  <a:spcPct val="0"/>
                </a:spcBef>
                <a:spcAft>
                  <a:spcPct val="0"/>
                </a:spcAft>
                <a:defRPr/>
              </a:pPr>
              <a:t>144</a:t>
            </a:fld>
            <a:endParaRPr lang="en-US" smtClean="0">
              <a:latin typeface="Calibri" pitchFamily="34"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1744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E597E8BB-1BAA-4EFE-82D6-5738AD7260B3}" type="slidenum">
              <a:rPr lang="en-US" smtClean="0">
                <a:latin typeface="Calibri" pitchFamily="34" charset="0"/>
              </a:rPr>
              <a:pPr fontAlgn="base">
                <a:spcBef>
                  <a:spcPct val="0"/>
                </a:spcBef>
                <a:spcAft>
                  <a:spcPct val="0"/>
                </a:spcAft>
                <a:defRPr/>
              </a:pPr>
              <a:t>145</a:t>
            </a:fld>
            <a:endParaRPr lang="en-US" smtClean="0">
              <a:latin typeface="Calibri" pitchFamily="34"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8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1846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373B28AD-55DB-45E1-A713-A5F8FC64F95C}" type="slidenum">
              <a:rPr lang="en-US" smtClean="0">
                <a:latin typeface="Calibri" pitchFamily="34" charset="0"/>
              </a:rPr>
              <a:pPr fontAlgn="base">
                <a:spcBef>
                  <a:spcPct val="0"/>
                </a:spcBef>
                <a:spcAft>
                  <a:spcPct val="0"/>
                </a:spcAft>
                <a:defRPr/>
              </a:pPr>
              <a:t>146</a:t>
            </a:fld>
            <a:endParaRPr lang="en-US" smtClean="0">
              <a:latin typeface="Calibri" pitchFamily="34"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9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1949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7E6750AD-692E-48B7-AB3D-A8937862E41E}" type="slidenum">
              <a:rPr lang="en-US" smtClean="0">
                <a:latin typeface="Calibri" pitchFamily="34" charset="0"/>
              </a:rPr>
              <a:pPr fontAlgn="base">
                <a:spcBef>
                  <a:spcPct val="0"/>
                </a:spcBef>
                <a:spcAft>
                  <a:spcPct val="0"/>
                </a:spcAft>
                <a:defRPr/>
              </a:pPr>
              <a:t>147</a:t>
            </a:fld>
            <a:endParaRPr lang="en-US" smtClean="0">
              <a:latin typeface="Calibri" pitchFamily="34"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0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2051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F475A937-DAA6-4C11-812A-3CFD8AF45B8A}" type="slidenum">
              <a:rPr lang="en-US" smtClean="0">
                <a:latin typeface="Calibri" pitchFamily="34" charset="0"/>
              </a:rPr>
              <a:pPr fontAlgn="base">
                <a:spcBef>
                  <a:spcPct val="0"/>
                </a:spcBef>
                <a:spcAft>
                  <a:spcPct val="0"/>
                </a:spcAft>
                <a:defRPr/>
              </a:pPr>
              <a:t>148</a:t>
            </a:fld>
            <a:endParaRPr lang="en-US" smtClean="0">
              <a:latin typeface="Calibri" pitchFamily="34"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1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2154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332C33F0-2AF0-41CD-958B-2FA6206C24E3}" type="slidenum">
              <a:rPr lang="en-US" smtClean="0">
                <a:latin typeface="Calibri" pitchFamily="34" charset="0"/>
              </a:rPr>
              <a:pPr fontAlgn="base">
                <a:spcBef>
                  <a:spcPct val="0"/>
                </a:spcBef>
                <a:spcAft>
                  <a:spcPct val="0"/>
                </a:spcAft>
                <a:defRPr/>
              </a:pPr>
              <a:t>149</a:t>
            </a:fld>
            <a:endParaRPr lang="en-US" smtClean="0">
              <a:latin typeface="Calibri" pitchFamily="34"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2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2256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D10B2C8D-ABC5-4F39-B3F7-0883C93DCB18}" type="slidenum">
              <a:rPr lang="en-US" smtClean="0">
                <a:latin typeface="Calibri" pitchFamily="34" charset="0"/>
              </a:rPr>
              <a:pPr fontAlgn="base">
                <a:spcBef>
                  <a:spcPct val="0"/>
                </a:spcBef>
                <a:spcAft>
                  <a:spcPct val="0"/>
                </a:spcAft>
                <a:defRPr/>
              </a:pPr>
              <a:t>150</a:t>
            </a:fld>
            <a:endParaRPr lang="en-US" smtClean="0">
              <a:latin typeface="Calibri" pitchFamily="34" charset="0"/>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3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2358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6EB67DE1-7E58-4F25-B4E8-0561B573EAA6}" type="slidenum">
              <a:rPr lang="en-US" smtClean="0">
                <a:latin typeface="Calibri" pitchFamily="34" charset="0"/>
              </a:rPr>
              <a:pPr fontAlgn="base">
                <a:spcBef>
                  <a:spcPct val="0"/>
                </a:spcBef>
                <a:spcAft>
                  <a:spcPct val="0"/>
                </a:spcAft>
                <a:defRPr/>
              </a:pPr>
              <a:t>151</a:t>
            </a:fld>
            <a:endParaRPr lang="en-US" smtClean="0">
              <a:latin typeface="Calibri" pitchFamily="34"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4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2461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23E20C1F-671C-4109-8B59-6679E3B5829C}" type="slidenum">
              <a:rPr lang="en-US" smtClean="0">
                <a:latin typeface="Calibri" pitchFamily="34" charset="0"/>
              </a:rPr>
              <a:pPr fontAlgn="base">
                <a:spcBef>
                  <a:spcPct val="0"/>
                </a:spcBef>
                <a:spcAft>
                  <a:spcPct val="0"/>
                </a:spcAft>
                <a:defRPr/>
              </a:pPr>
              <a:t>152</a:t>
            </a:fld>
            <a:endParaRPr lang="en-US" smtClean="0">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8534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926A52B8-3210-4A47-B2AD-76BCDEE8EDCF}" type="slidenum">
              <a:rPr lang="en-US" smtClean="0">
                <a:latin typeface="Calibri" pitchFamily="34" charset="0"/>
              </a:rPr>
              <a:pPr fontAlgn="base">
                <a:spcBef>
                  <a:spcPct val="0"/>
                </a:spcBef>
                <a:spcAft>
                  <a:spcPct val="0"/>
                </a:spcAft>
                <a:defRPr/>
              </a:pPr>
              <a:t>18</a:t>
            </a:fld>
            <a:endParaRPr lang="en-US" smtClean="0">
              <a:latin typeface="Calibri" pitchFamily="34"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5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2563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EE5DCFFE-6C89-4CA1-99DA-F77F87F89A93}" type="slidenum">
              <a:rPr lang="en-US" smtClean="0">
                <a:latin typeface="Calibri" pitchFamily="34" charset="0"/>
              </a:rPr>
              <a:pPr fontAlgn="base">
                <a:spcBef>
                  <a:spcPct val="0"/>
                </a:spcBef>
                <a:spcAft>
                  <a:spcPct val="0"/>
                </a:spcAft>
                <a:defRPr/>
              </a:pPr>
              <a:t>153</a:t>
            </a:fld>
            <a:endParaRPr lang="en-US" smtClean="0">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8637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FBC198B0-9628-4882-ABA3-1C97B5C53AD0}" type="slidenum">
              <a:rPr lang="en-US" smtClean="0">
                <a:latin typeface="Calibri" pitchFamily="34" charset="0"/>
              </a:rPr>
              <a:pPr fontAlgn="base">
                <a:spcBef>
                  <a:spcPct val="0"/>
                </a:spcBef>
                <a:spcAft>
                  <a:spcPct val="0"/>
                </a:spcAft>
                <a:defRPr/>
              </a:pPr>
              <a:t>19</a:t>
            </a:fld>
            <a:endParaRPr lang="en-US" smtClean="0">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8739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8BDA45A2-709A-4387-BE77-17D8D4B3CA2C}" type="slidenum">
              <a:rPr lang="en-US" smtClean="0">
                <a:latin typeface="Calibri" pitchFamily="34" charset="0"/>
              </a:rPr>
              <a:pPr fontAlgn="base">
                <a:spcBef>
                  <a:spcPct val="0"/>
                </a:spcBef>
                <a:spcAft>
                  <a:spcPct val="0"/>
                </a:spcAft>
                <a:defRPr/>
              </a:pPr>
              <a:t>20</a:t>
            </a:fld>
            <a:endParaRPr lang="en-US" smtClean="0">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8842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AC1E7647-7A35-4EDB-83E9-4E72AEA59BDB}" type="slidenum">
              <a:rPr lang="en-US" smtClean="0">
                <a:latin typeface="Calibri" pitchFamily="34" charset="0"/>
              </a:rPr>
              <a:pPr fontAlgn="base">
                <a:spcBef>
                  <a:spcPct val="0"/>
                </a:spcBef>
                <a:spcAft>
                  <a:spcPct val="0"/>
                </a:spcAft>
                <a:defRPr/>
              </a:pPr>
              <a:t>21</a:t>
            </a:fld>
            <a:endParaRPr lang="en-US" smtClean="0">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8944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BD3BF47E-1961-4A6E-88FE-9C370B64471F}" type="slidenum">
              <a:rPr lang="en-US" smtClean="0">
                <a:latin typeface="Calibri" pitchFamily="34" charset="0"/>
              </a:rPr>
              <a:pPr fontAlgn="base">
                <a:spcBef>
                  <a:spcPct val="0"/>
                </a:spcBef>
                <a:spcAft>
                  <a:spcPct val="0"/>
                </a:spcAft>
                <a:defRPr/>
              </a:pPr>
              <a:t>22</a:t>
            </a:fld>
            <a:endParaRPr lang="en-US" smtClean="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6998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12C556DE-380B-47F9-A326-8110566C6456}" type="slidenum">
              <a:rPr lang="en-US" smtClean="0">
                <a:latin typeface="Calibri" pitchFamily="34" charset="0"/>
              </a:rPr>
              <a:pPr fontAlgn="base">
                <a:spcBef>
                  <a:spcPct val="0"/>
                </a:spcBef>
                <a:spcAft>
                  <a:spcPct val="0"/>
                </a:spcAft>
                <a:defRPr/>
              </a:pPr>
              <a:t>5</a:t>
            </a:fld>
            <a:endParaRPr lang="en-US" smtClean="0">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9046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2348982E-81B3-4AE1-A3CC-4BBC19409A53}" type="slidenum">
              <a:rPr lang="en-US" smtClean="0">
                <a:latin typeface="Calibri" pitchFamily="34" charset="0"/>
              </a:rPr>
              <a:pPr fontAlgn="base">
                <a:spcBef>
                  <a:spcPct val="0"/>
                </a:spcBef>
                <a:spcAft>
                  <a:spcPct val="0"/>
                </a:spcAft>
                <a:defRPr/>
              </a:pPr>
              <a:t>23</a:t>
            </a:fld>
            <a:endParaRPr lang="en-US" smtClean="0">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9149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C97260C3-BD9F-4615-8619-6794AF8A94FE}" type="slidenum">
              <a:rPr lang="en-US" smtClean="0">
                <a:latin typeface="Calibri" pitchFamily="34" charset="0"/>
              </a:rPr>
              <a:pPr fontAlgn="base">
                <a:spcBef>
                  <a:spcPct val="0"/>
                </a:spcBef>
                <a:spcAft>
                  <a:spcPct val="0"/>
                </a:spcAft>
                <a:defRPr/>
              </a:pPr>
              <a:t>24</a:t>
            </a:fld>
            <a:endParaRPr lang="en-US" smtClean="0">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9251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0C3996DE-DD08-4E32-85EC-3BA3D523AD9D}" type="slidenum">
              <a:rPr lang="en-US" smtClean="0">
                <a:latin typeface="Calibri" pitchFamily="34" charset="0"/>
              </a:rPr>
              <a:pPr fontAlgn="base">
                <a:spcBef>
                  <a:spcPct val="0"/>
                </a:spcBef>
                <a:spcAft>
                  <a:spcPct val="0"/>
                </a:spcAft>
                <a:defRPr/>
              </a:pPr>
              <a:t>25</a:t>
            </a:fld>
            <a:endParaRPr lang="en-US" smtClean="0">
              <a:latin typeface="Calibri"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9354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84A69CA3-9739-47C7-90CB-1143906845EA}" type="slidenum">
              <a:rPr lang="en-US" smtClean="0">
                <a:latin typeface="Calibri" pitchFamily="34" charset="0"/>
              </a:rPr>
              <a:pPr fontAlgn="base">
                <a:spcBef>
                  <a:spcPct val="0"/>
                </a:spcBef>
                <a:spcAft>
                  <a:spcPct val="0"/>
                </a:spcAft>
                <a:defRPr/>
              </a:pPr>
              <a:t>26</a:t>
            </a:fld>
            <a:endParaRPr lang="en-US" smtClean="0">
              <a:latin typeface="Calibr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9456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C81A9CD6-F293-41FF-98D1-8DFC8CC2811C}" type="slidenum">
              <a:rPr lang="en-US" smtClean="0">
                <a:latin typeface="Calibri" pitchFamily="34" charset="0"/>
              </a:rPr>
              <a:pPr fontAlgn="base">
                <a:spcBef>
                  <a:spcPct val="0"/>
                </a:spcBef>
                <a:spcAft>
                  <a:spcPct val="0"/>
                </a:spcAft>
                <a:defRPr/>
              </a:pPr>
              <a:t>27</a:t>
            </a:fld>
            <a:endParaRPr lang="en-US" smtClean="0">
              <a:latin typeface="Calibri"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9558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00E8A38B-114A-4334-97F1-C72EE862A6B8}" type="slidenum">
              <a:rPr lang="en-US" smtClean="0">
                <a:latin typeface="Calibri" pitchFamily="34" charset="0"/>
              </a:rPr>
              <a:pPr fontAlgn="base">
                <a:spcBef>
                  <a:spcPct val="0"/>
                </a:spcBef>
                <a:spcAft>
                  <a:spcPct val="0"/>
                </a:spcAft>
                <a:defRPr/>
              </a:pPr>
              <a:t>28</a:t>
            </a:fld>
            <a:endParaRPr lang="en-US" smtClean="0">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9661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B2C9437D-F7DE-44E8-A229-221B1A6D3D7F}" type="slidenum">
              <a:rPr lang="en-US" smtClean="0">
                <a:latin typeface="Calibri" pitchFamily="34" charset="0"/>
              </a:rPr>
              <a:pPr fontAlgn="base">
                <a:spcBef>
                  <a:spcPct val="0"/>
                </a:spcBef>
                <a:spcAft>
                  <a:spcPct val="0"/>
                </a:spcAft>
                <a:defRPr/>
              </a:pPr>
              <a:t>29</a:t>
            </a:fld>
            <a:endParaRPr lang="en-US" smtClean="0">
              <a:latin typeface="Calibri"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9763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D9816EDC-69CA-4B77-84A6-D3524EB4BEAC}" type="slidenum">
              <a:rPr lang="en-US" smtClean="0">
                <a:latin typeface="Calibri" pitchFamily="34" charset="0"/>
              </a:rPr>
              <a:pPr fontAlgn="base">
                <a:spcBef>
                  <a:spcPct val="0"/>
                </a:spcBef>
                <a:spcAft>
                  <a:spcPct val="0"/>
                </a:spcAft>
                <a:defRPr/>
              </a:pPr>
              <a:t>30</a:t>
            </a:fld>
            <a:endParaRPr lang="en-US" smtClean="0">
              <a:latin typeface="Calibri"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9866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D92CB022-B6F1-4BD5-9565-007AA074F7D7}" type="slidenum">
              <a:rPr lang="en-US" smtClean="0">
                <a:latin typeface="Calibri" pitchFamily="34" charset="0"/>
              </a:rPr>
              <a:pPr fontAlgn="base">
                <a:spcBef>
                  <a:spcPct val="0"/>
                </a:spcBef>
                <a:spcAft>
                  <a:spcPct val="0"/>
                </a:spcAft>
                <a:defRPr/>
              </a:pPr>
              <a:t>31</a:t>
            </a:fld>
            <a:endParaRPr lang="en-US" smtClean="0">
              <a:latin typeface="Calibri"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9968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1891B693-B840-442D-B49C-751DAF3E6458}" type="slidenum">
              <a:rPr lang="en-US" smtClean="0">
                <a:latin typeface="Calibri" pitchFamily="34" charset="0"/>
              </a:rPr>
              <a:pPr fontAlgn="base">
                <a:spcBef>
                  <a:spcPct val="0"/>
                </a:spcBef>
                <a:spcAft>
                  <a:spcPct val="0"/>
                </a:spcAft>
                <a:defRPr/>
              </a:pPr>
              <a:t>32</a:t>
            </a:fld>
            <a:endParaRPr lang="en-US" smtClean="0">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7101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9C24252A-FFA8-4312-A9E1-A6740D621747}" type="slidenum">
              <a:rPr lang="en-US" smtClean="0">
                <a:latin typeface="Calibri" pitchFamily="34" charset="0"/>
              </a:rPr>
              <a:pPr fontAlgn="base">
                <a:spcBef>
                  <a:spcPct val="0"/>
                </a:spcBef>
                <a:spcAft>
                  <a:spcPct val="0"/>
                </a:spcAft>
                <a:defRPr/>
              </a:pPr>
              <a:t>6</a:t>
            </a:fld>
            <a:endParaRPr lang="en-US" smtClean="0">
              <a:latin typeface="Calibri"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007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95FFF6DD-1627-40A4-B5CB-9557B6EB72C8}" type="slidenum">
              <a:rPr lang="en-US" smtClean="0">
                <a:latin typeface="Calibri" pitchFamily="34" charset="0"/>
              </a:rPr>
              <a:pPr fontAlgn="base">
                <a:spcBef>
                  <a:spcPct val="0"/>
                </a:spcBef>
                <a:spcAft>
                  <a:spcPct val="0"/>
                </a:spcAft>
                <a:defRPr/>
              </a:pPr>
              <a:t>33</a:t>
            </a:fld>
            <a:endParaRPr lang="en-US" smtClean="0">
              <a:latin typeface="Calibri"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0173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2519FCE9-BD81-4A18-8574-3058E0C98DBA}" type="slidenum">
              <a:rPr lang="en-US" smtClean="0">
                <a:latin typeface="Calibri" pitchFamily="34" charset="0"/>
              </a:rPr>
              <a:pPr fontAlgn="base">
                <a:spcBef>
                  <a:spcPct val="0"/>
                </a:spcBef>
                <a:spcAft>
                  <a:spcPct val="0"/>
                </a:spcAft>
                <a:defRPr/>
              </a:pPr>
              <a:t>34</a:t>
            </a:fld>
            <a:endParaRPr lang="en-US" smtClean="0">
              <a:latin typeface="Calibri"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0275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AB3D235A-4C9D-4A37-A23F-6E5FE6F42899}" type="slidenum">
              <a:rPr lang="en-US" smtClean="0">
                <a:latin typeface="Calibri" pitchFamily="34" charset="0"/>
              </a:rPr>
              <a:pPr fontAlgn="base">
                <a:spcBef>
                  <a:spcPct val="0"/>
                </a:spcBef>
                <a:spcAft>
                  <a:spcPct val="0"/>
                </a:spcAft>
                <a:defRPr/>
              </a:pPr>
              <a:t>35</a:t>
            </a:fld>
            <a:endParaRPr lang="en-US" smtClean="0">
              <a:latin typeface="Calibri"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0582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F53CFEBE-9A88-4C04-8C76-C9F86EEB40C6}" type="slidenum">
              <a:rPr lang="en-US" smtClean="0">
                <a:latin typeface="Calibri" pitchFamily="34" charset="0"/>
              </a:rPr>
              <a:pPr fontAlgn="base">
                <a:spcBef>
                  <a:spcPct val="0"/>
                </a:spcBef>
                <a:spcAft>
                  <a:spcPct val="0"/>
                </a:spcAft>
                <a:defRPr/>
              </a:pPr>
              <a:t>36</a:t>
            </a:fld>
            <a:endParaRPr lang="en-US" smtClean="0">
              <a:latin typeface="Calibri"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0685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CA06A0EC-FBFC-4CDA-BD2D-2FDBD4F710C2}" type="slidenum">
              <a:rPr lang="en-US" smtClean="0">
                <a:latin typeface="Calibri" pitchFamily="34" charset="0"/>
              </a:rPr>
              <a:pPr fontAlgn="base">
                <a:spcBef>
                  <a:spcPct val="0"/>
                </a:spcBef>
                <a:spcAft>
                  <a:spcPct val="0"/>
                </a:spcAft>
                <a:defRPr/>
              </a:pPr>
              <a:t>37</a:t>
            </a:fld>
            <a:endParaRPr lang="en-US" smtClean="0">
              <a:latin typeface="Calibri"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0787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4685E478-61CD-48A3-84D5-CC4F8674EE9F}" type="slidenum">
              <a:rPr lang="en-US" smtClean="0">
                <a:latin typeface="Calibri" pitchFamily="34" charset="0"/>
              </a:rPr>
              <a:pPr fontAlgn="base">
                <a:spcBef>
                  <a:spcPct val="0"/>
                </a:spcBef>
                <a:spcAft>
                  <a:spcPct val="0"/>
                </a:spcAft>
                <a:defRPr/>
              </a:pPr>
              <a:t>38</a:t>
            </a:fld>
            <a:endParaRPr lang="en-US" smtClean="0">
              <a:latin typeface="Calibri"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0890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DD9DACA4-69B1-46C4-A316-753D46C2FC76}" type="slidenum">
              <a:rPr lang="en-US" smtClean="0">
                <a:latin typeface="Calibri" pitchFamily="34" charset="0"/>
              </a:rPr>
              <a:pPr fontAlgn="base">
                <a:spcBef>
                  <a:spcPct val="0"/>
                </a:spcBef>
                <a:spcAft>
                  <a:spcPct val="0"/>
                </a:spcAft>
                <a:defRPr/>
              </a:pPr>
              <a:t>39</a:t>
            </a:fld>
            <a:endParaRPr lang="en-US" smtClean="0">
              <a:latin typeface="Calibri"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099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E30FD137-B919-4750-A7AF-D688153032E6}" type="slidenum">
              <a:rPr lang="en-US" smtClean="0">
                <a:latin typeface="Calibri" pitchFamily="34" charset="0"/>
              </a:rPr>
              <a:pPr fontAlgn="base">
                <a:spcBef>
                  <a:spcPct val="0"/>
                </a:spcBef>
                <a:spcAft>
                  <a:spcPct val="0"/>
                </a:spcAft>
                <a:defRPr/>
              </a:pPr>
              <a:t>40</a:t>
            </a:fld>
            <a:endParaRPr lang="en-US" smtClean="0">
              <a:latin typeface="Calibri"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1094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BED5E49B-522B-4A07-BB0E-AADA43E61B52}" type="slidenum">
              <a:rPr lang="en-US" smtClean="0">
                <a:latin typeface="Calibri" pitchFamily="34" charset="0"/>
              </a:rPr>
              <a:pPr fontAlgn="base">
                <a:spcBef>
                  <a:spcPct val="0"/>
                </a:spcBef>
                <a:spcAft>
                  <a:spcPct val="0"/>
                </a:spcAft>
                <a:defRPr/>
              </a:pPr>
              <a:t>41</a:t>
            </a:fld>
            <a:endParaRPr lang="en-US" smtClean="0">
              <a:latin typeface="Calibri"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1197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90970A90-0588-4394-863B-4EE5D3822863}" type="slidenum">
              <a:rPr lang="en-US" smtClean="0">
                <a:latin typeface="Calibri" pitchFamily="34" charset="0"/>
              </a:rPr>
              <a:pPr fontAlgn="base">
                <a:spcBef>
                  <a:spcPct val="0"/>
                </a:spcBef>
                <a:spcAft>
                  <a:spcPct val="0"/>
                </a:spcAft>
                <a:defRPr/>
              </a:pPr>
              <a:t>42</a:t>
            </a:fld>
            <a:endParaRPr lang="en-US" smtClean="0">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7203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57B8C19D-63BB-4F17-9E98-AE79DFA01A85}" type="slidenum">
              <a:rPr lang="en-US" smtClean="0">
                <a:latin typeface="Calibri" pitchFamily="34" charset="0"/>
              </a:rPr>
              <a:pPr fontAlgn="base">
                <a:spcBef>
                  <a:spcPct val="0"/>
                </a:spcBef>
                <a:spcAft>
                  <a:spcPct val="0"/>
                </a:spcAft>
                <a:defRPr/>
              </a:pPr>
              <a:t>7</a:t>
            </a:fld>
            <a:endParaRPr lang="en-US" smtClean="0">
              <a:latin typeface="Calibri"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1299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B046F15E-D8C6-4A10-B750-E8BAE683C939}" type="slidenum">
              <a:rPr lang="en-US" smtClean="0">
                <a:latin typeface="Calibri" pitchFamily="34" charset="0"/>
              </a:rPr>
              <a:pPr fontAlgn="base">
                <a:spcBef>
                  <a:spcPct val="0"/>
                </a:spcBef>
                <a:spcAft>
                  <a:spcPct val="0"/>
                </a:spcAft>
                <a:defRPr/>
              </a:pPr>
              <a:t>43</a:t>
            </a:fld>
            <a:endParaRPr lang="en-US" smtClean="0">
              <a:latin typeface="Calibri"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1402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3B73583D-B634-4062-BE9C-6D3B61DD0189}" type="slidenum">
              <a:rPr lang="en-US" smtClean="0">
                <a:latin typeface="Calibri" pitchFamily="34" charset="0"/>
              </a:rPr>
              <a:pPr fontAlgn="base">
                <a:spcBef>
                  <a:spcPct val="0"/>
                </a:spcBef>
                <a:spcAft>
                  <a:spcPct val="0"/>
                </a:spcAft>
                <a:defRPr/>
              </a:pPr>
              <a:t>44</a:t>
            </a:fld>
            <a:endParaRPr lang="en-US" smtClean="0">
              <a:latin typeface="Calibri"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1504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FEADE5A0-5177-483F-A648-91BA9BA90FA7}" type="slidenum">
              <a:rPr lang="en-US" smtClean="0">
                <a:latin typeface="Calibri" pitchFamily="34" charset="0"/>
              </a:rPr>
              <a:pPr fontAlgn="base">
                <a:spcBef>
                  <a:spcPct val="0"/>
                </a:spcBef>
                <a:spcAft>
                  <a:spcPct val="0"/>
                </a:spcAft>
                <a:defRPr/>
              </a:pPr>
              <a:t>45</a:t>
            </a:fld>
            <a:endParaRPr lang="en-US" smtClean="0">
              <a:latin typeface="Calibri"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1606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4C1CD2F9-A646-426A-9B46-7420597B5796}" type="slidenum">
              <a:rPr lang="en-US" smtClean="0">
                <a:latin typeface="Calibri" pitchFamily="34" charset="0"/>
              </a:rPr>
              <a:pPr fontAlgn="base">
                <a:spcBef>
                  <a:spcPct val="0"/>
                </a:spcBef>
                <a:spcAft>
                  <a:spcPct val="0"/>
                </a:spcAft>
                <a:defRPr/>
              </a:pPr>
              <a:t>46</a:t>
            </a:fld>
            <a:endParaRPr lang="en-US" smtClean="0">
              <a:latin typeface="Calibri"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1709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E8AC40EA-D2F9-425A-BC8B-4BD70AF77AB2}" type="slidenum">
              <a:rPr lang="en-US" smtClean="0">
                <a:latin typeface="Calibri" pitchFamily="34" charset="0"/>
              </a:rPr>
              <a:pPr fontAlgn="base">
                <a:spcBef>
                  <a:spcPct val="0"/>
                </a:spcBef>
                <a:spcAft>
                  <a:spcPct val="0"/>
                </a:spcAft>
                <a:defRPr/>
              </a:pPr>
              <a:t>47</a:t>
            </a:fld>
            <a:endParaRPr lang="en-US" smtClean="0">
              <a:latin typeface="Calibri"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1811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A0F665EC-DD83-4F82-86B7-661E2FE30668}" type="slidenum">
              <a:rPr lang="en-US" smtClean="0">
                <a:latin typeface="Calibri" pitchFamily="34" charset="0"/>
              </a:rPr>
              <a:pPr fontAlgn="base">
                <a:spcBef>
                  <a:spcPct val="0"/>
                </a:spcBef>
                <a:spcAft>
                  <a:spcPct val="0"/>
                </a:spcAft>
                <a:defRPr/>
              </a:pPr>
              <a:t>48</a:t>
            </a:fld>
            <a:endParaRPr lang="en-US" smtClean="0">
              <a:latin typeface="Calibri"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1914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E80F491A-190C-464E-84FC-DEF22D21351A}" type="slidenum">
              <a:rPr lang="en-US" smtClean="0">
                <a:latin typeface="Calibri" pitchFamily="34" charset="0"/>
              </a:rPr>
              <a:pPr fontAlgn="base">
                <a:spcBef>
                  <a:spcPct val="0"/>
                </a:spcBef>
                <a:spcAft>
                  <a:spcPct val="0"/>
                </a:spcAft>
                <a:defRPr/>
              </a:pPr>
              <a:t>49</a:t>
            </a:fld>
            <a:endParaRPr lang="en-US" smtClean="0">
              <a:latin typeface="Calibri"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2016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4C69AF5B-30AF-47E0-BFB6-31295984EDA8}" type="slidenum">
              <a:rPr lang="en-US" smtClean="0">
                <a:latin typeface="Calibri" pitchFamily="34" charset="0"/>
              </a:rPr>
              <a:pPr fontAlgn="base">
                <a:spcBef>
                  <a:spcPct val="0"/>
                </a:spcBef>
                <a:spcAft>
                  <a:spcPct val="0"/>
                </a:spcAft>
                <a:defRPr/>
              </a:pPr>
              <a:t>50</a:t>
            </a:fld>
            <a:endParaRPr lang="en-US" smtClean="0">
              <a:latin typeface="Calibri"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2118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C6AD86CB-A6BD-42BC-8C65-28A684C9FC6B}" type="slidenum">
              <a:rPr lang="en-US" smtClean="0">
                <a:latin typeface="Calibri" pitchFamily="34" charset="0"/>
              </a:rPr>
              <a:pPr fontAlgn="base">
                <a:spcBef>
                  <a:spcPct val="0"/>
                </a:spcBef>
                <a:spcAft>
                  <a:spcPct val="0"/>
                </a:spcAft>
                <a:defRPr/>
              </a:pPr>
              <a:t>51</a:t>
            </a:fld>
            <a:endParaRPr lang="en-US" smtClean="0">
              <a:latin typeface="Calibri"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2221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DC675842-4C69-41F0-805B-EA4C7FCBBAA9}" type="slidenum">
              <a:rPr lang="en-US" smtClean="0">
                <a:latin typeface="Calibri" pitchFamily="34" charset="0"/>
              </a:rPr>
              <a:pPr fontAlgn="base">
                <a:spcBef>
                  <a:spcPct val="0"/>
                </a:spcBef>
                <a:spcAft>
                  <a:spcPct val="0"/>
                </a:spcAft>
                <a:defRPr/>
              </a:pPr>
              <a:t>52</a:t>
            </a:fld>
            <a:endParaRPr lang="en-US" smtClean="0">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7306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E25DFF7E-0208-47F7-B8C9-7CD145D07A49}" type="slidenum">
              <a:rPr lang="en-US" smtClean="0">
                <a:latin typeface="Calibri" pitchFamily="34" charset="0"/>
              </a:rPr>
              <a:pPr fontAlgn="base">
                <a:spcBef>
                  <a:spcPct val="0"/>
                </a:spcBef>
                <a:spcAft>
                  <a:spcPct val="0"/>
                </a:spcAft>
                <a:defRPr/>
              </a:pPr>
              <a:t>8</a:t>
            </a:fld>
            <a:endParaRPr lang="en-US" smtClean="0">
              <a:latin typeface="Calibri"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3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2323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0F9701F8-5BD3-413B-B20D-AE6121442F8A}" type="slidenum">
              <a:rPr lang="en-US" smtClean="0">
                <a:latin typeface="Calibri" pitchFamily="34" charset="0"/>
              </a:rPr>
              <a:pPr fontAlgn="base">
                <a:spcBef>
                  <a:spcPct val="0"/>
                </a:spcBef>
                <a:spcAft>
                  <a:spcPct val="0"/>
                </a:spcAft>
                <a:defRPr/>
              </a:pPr>
              <a:t>53</a:t>
            </a:fld>
            <a:endParaRPr lang="en-US" smtClean="0">
              <a:latin typeface="Calibri"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2426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B78BC98F-2FE9-43CC-953D-D7541D20EE9F}" type="slidenum">
              <a:rPr lang="en-US" smtClean="0">
                <a:latin typeface="Calibri" pitchFamily="34" charset="0"/>
              </a:rPr>
              <a:pPr fontAlgn="base">
                <a:spcBef>
                  <a:spcPct val="0"/>
                </a:spcBef>
                <a:spcAft>
                  <a:spcPct val="0"/>
                </a:spcAft>
                <a:defRPr/>
              </a:pPr>
              <a:t>54</a:t>
            </a:fld>
            <a:endParaRPr lang="en-US" smtClean="0">
              <a:latin typeface="Calibri"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2528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6EC74452-2F94-40A7-98C1-C23F3BADA86E}" type="slidenum">
              <a:rPr lang="en-US" smtClean="0">
                <a:latin typeface="Calibri" pitchFamily="34" charset="0"/>
              </a:rPr>
              <a:pPr fontAlgn="base">
                <a:spcBef>
                  <a:spcPct val="0"/>
                </a:spcBef>
                <a:spcAft>
                  <a:spcPct val="0"/>
                </a:spcAft>
                <a:defRPr/>
              </a:pPr>
              <a:t>55</a:t>
            </a:fld>
            <a:endParaRPr lang="en-US" smtClean="0">
              <a:latin typeface="Calibri"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6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263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1CDDF2F6-477E-40B5-BB55-B851D3E44B4B}" type="slidenum">
              <a:rPr lang="en-US" smtClean="0">
                <a:latin typeface="Calibri" pitchFamily="34" charset="0"/>
              </a:rPr>
              <a:pPr fontAlgn="base">
                <a:spcBef>
                  <a:spcPct val="0"/>
                </a:spcBef>
                <a:spcAft>
                  <a:spcPct val="0"/>
                </a:spcAft>
                <a:defRPr/>
              </a:pPr>
              <a:t>56</a:t>
            </a:fld>
            <a:endParaRPr lang="en-US" smtClean="0">
              <a:latin typeface="Calibri"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2733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A8542C66-4883-46ED-BADE-4A6A1BD602A1}" type="slidenum">
              <a:rPr lang="en-US" smtClean="0">
                <a:latin typeface="Calibri" pitchFamily="34" charset="0"/>
              </a:rPr>
              <a:pPr fontAlgn="base">
                <a:spcBef>
                  <a:spcPct val="0"/>
                </a:spcBef>
                <a:spcAft>
                  <a:spcPct val="0"/>
                </a:spcAft>
                <a:defRPr/>
              </a:pPr>
              <a:t>57</a:t>
            </a:fld>
            <a:endParaRPr lang="en-US" smtClean="0">
              <a:latin typeface="Calibri"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8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2835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CE1B4E11-58D8-4979-A488-09F0AB5E90E1}" type="slidenum">
              <a:rPr lang="en-US" smtClean="0">
                <a:latin typeface="Calibri" pitchFamily="34" charset="0"/>
              </a:rPr>
              <a:pPr fontAlgn="base">
                <a:spcBef>
                  <a:spcPct val="0"/>
                </a:spcBef>
                <a:spcAft>
                  <a:spcPct val="0"/>
                </a:spcAft>
                <a:defRPr/>
              </a:pPr>
              <a:t>58</a:t>
            </a:fld>
            <a:endParaRPr lang="en-US" smtClean="0">
              <a:latin typeface="Calibri"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2938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80E374EA-CF92-46BB-AC80-081A152D196D}" type="slidenum">
              <a:rPr lang="en-US" smtClean="0">
                <a:latin typeface="Calibri" pitchFamily="34" charset="0"/>
              </a:rPr>
              <a:pPr fontAlgn="base">
                <a:spcBef>
                  <a:spcPct val="0"/>
                </a:spcBef>
                <a:spcAft>
                  <a:spcPct val="0"/>
                </a:spcAft>
                <a:defRPr/>
              </a:pPr>
              <a:t>59</a:t>
            </a:fld>
            <a:endParaRPr lang="en-US" smtClean="0">
              <a:latin typeface="Calibri"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0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304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58715C6C-C50F-4B84-B2D4-DCFF80F4A67A}" type="slidenum">
              <a:rPr lang="en-US" smtClean="0">
                <a:latin typeface="Calibri" pitchFamily="34" charset="0"/>
              </a:rPr>
              <a:pPr fontAlgn="base">
                <a:spcBef>
                  <a:spcPct val="0"/>
                </a:spcBef>
                <a:spcAft>
                  <a:spcPct val="0"/>
                </a:spcAft>
                <a:defRPr/>
              </a:pPr>
              <a:t>60</a:t>
            </a:fld>
            <a:endParaRPr lang="en-US" smtClean="0">
              <a:latin typeface="Calibri"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1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3142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408267C5-6AEC-432B-BC2D-B347AB9E7053}" type="slidenum">
              <a:rPr lang="en-US" smtClean="0">
                <a:latin typeface="Calibri" pitchFamily="34" charset="0"/>
              </a:rPr>
              <a:pPr fontAlgn="base">
                <a:spcBef>
                  <a:spcPct val="0"/>
                </a:spcBef>
                <a:spcAft>
                  <a:spcPct val="0"/>
                </a:spcAft>
                <a:defRPr/>
              </a:pPr>
              <a:t>61</a:t>
            </a:fld>
            <a:endParaRPr lang="en-US" smtClean="0">
              <a:latin typeface="Calibri"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3245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B3A58DD7-6A70-468D-B2FD-6E63DA6390D2}" type="slidenum">
              <a:rPr lang="en-US" smtClean="0">
                <a:latin typeface="Calibri" pitchFamily="34" charset="0"/>
              </a:rPr>
              <a:pPr fontAlgn="base">
                <a:spcBef>
                  <a:spcPct val="0"/>
                </a:spcBef>
                <a:spcAft>
                  <a:spcPct val="0"/>
                </a:spcAft>
                <a:defRPr/>
              </a:pPr>
              <a:t>62</a:t>
            </a:fld>
            <a:endParaRPr lang="en-US" smtClean="0">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7408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DA1C2F4F-2824-4085-8720-9921583665C3}" type="slidenum">
              <a:rPr lang="en-US" smtClean="0">
                <a:latin typeface="Calibri" pitchFamily="34" charset="0"/>
              </a:rPr>
              <a:pPr fontAlgn="base">
                <a:spcBef>
                  <a:spcPct val="0"/>
                </a:spcBef>
                <a:spcAft>
                  <a:spcPct val="0"/>
                </a:spcAft>
                <a:defRPr/>
              </a:pPr>
              <a:t>9</a:t>
            </a:fld>
            <a:endParaRPr lang="en-US" smtClean="0">
              <a:latin typeface="Calibri"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3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3347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B314C77D-6DC7-4978-9401-31E92C3F59B0}" type="slidenum">
              <a:rPr lang="en-US" smtClean="0">
                <a:latin typeface="Calibri" pitchFamily="34" charset="0"/>
              </a:rPr>
              <a:pPr fontAlgn="base">
                <a:spcBef>
                  <a:spcPct val="0"/>
                </a:spcBef>
                <a:spcAft>
                  <a:spcPct val="0"/>
                </a:spcAft>
                <a:defRPr/>
              </a:pPr>
              <a:t>63</a:t>
            </a:fld>
            <a:endParaRPr lang="en-US" smtClean="0">
              <a:latin typeface="Calibri"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3450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EA2D9379-8A6E-4320-A42F-76486122F442}" type="slidenum">
              <a:rPr lang="en-US" smtClean="0">
                <a:latin typeface="Calibri" pitchFamily="34" charset="0"/>
              </a:rPr>
              <a:pPr fontAlgn="base">
                <a:spcBef>
                  <a:spcPct val="0"/>
                </a:spcBef>
                <a:spcAft>
                  <a:spcPct val="0"/>
                </a:spcAft>
                <a:defRPr/>
              </a:pPr>
              <a:t>64</a:t>
            </a:fld>
            <a:endParaRPr lang="en-US" smtClean="0">
              <a:latin typeface="Calibri"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355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C3839EA5-7A66-4B47-BD18-3BF686E7DA45}" type="slidenum">
              <a:rPr lang="en-US" smtClean="0">
                <a:latin typeface="Calibri" pitchFamily="34" charset="0"/>
              </a:rPr>
              <a:pPr fontAlgn="base">
                <a:spcBef>
                  <a:spcPct val="0"/>
                </a:spcBef>
                <a:spcAft>
                  <a:spcPct val="0"/>
                </a:spcAft>
                <a:defRPr/>
              </a:pPr>
              <a:t>65</a:t>
            </a:fld>
            <a:endParaRPr lang="en-US" smtClean="0">
              <a:latin typeface="Calibri"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3654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6A7DED26-0AFE-4905-A47E-DB958CE03C7C}" type="slidenum">
              <a:rPr lang="en-US" smtClean="0">
                <a:latin typeface="Calibri" pitchFamily="34" charset="0"/>
              </a:rPr>
              <a:pPr fontAlgn="base">
                <a:spcBef>
                  <a:spcPct val="0"/>
                </a:spcBef>
                <a:spcAft>
                  <a:spcPct val="0"/>
                </a:spcAft>
                <a:defRPr/>
              </a:pPr>
              <a:t>66</a:t>
            </a:fld>
            <a:endParaRPr lang="en-US" smtClean="0">
              <a:latin typeface="Calibri"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3757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6D2DA911-AAD3-44A6-9FCE-E247D1315846}" type="slidenum">
              <a:rPr lang="en-US" smtClean="0">
                <a:latin typeface="Calibri" pitchFamily="34" charset="0"/>
              </a:rPr>
              <a:pPr fontAlgn="base">
                <a:spcBef>
                  <a:spcPct val="0"/>
                </a:spcBef>
                <a:spcAft>
                  <a:spcPct val="0"/>
                </a:spcAft>
                <a:defRPr/>
              </a:pPr>
              <a:t>67</a:t>
            </a:fld>
            <a:endParaRPr lang="en-US" smtClean="0">
              <a:latin typeface="Calibri"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8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3859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BA61F904-B55A-47D4-A88C-0826AE8B7696}" type="slidenum">
              <a:rPr lang="en-US" smtClean="0">
                <a:latin typeface="Calibri" pitchFamily="34" charset="0"/>
              </a:rPr>
              <a:pPr fontAlgn="base">
                <a:spcBef>
                  <a:spcPct val="0"/>
                </a:spcBef>
                <a:spcAft>
                  <a:spcPct val="0"/>
                </a:spcAft>
                <a:defRPr/>
              </a:pPr>
              <a:t>68</a:t>
            </a:fld>
            <a:endParaRPr lang="en-US" smtClean="0">
              <a:latin typeface="Calibri"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3962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295C3D8D-7E9A-4672-B4AA-7B62AF9DABCA}" type="slidenum">
              <a:rPr lang="en-US" smtClean="0">
                <a:latin typeface="Calibri" pitchFamily="34" charset="0"/>
              </a:rPr>
              <a:pPr fontAlgn="base">
                <a:spcBef>
                  <a:spcPct val="0"/>
                </a:spcBef>
                <a:spcAft>
                  <a:spcPct val="0"/>
                </a:spcAft>
                <a:defRPr/>
              </a:pPr>
              <a:t>69</a:t>
            </a:fld>
            <a:endParaRPr lang="en-US" smtClean="0">
              <a:latin typeface="Calibri"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4064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55798ED4-3A92-4A79-A898-90E54AFBADFE}" type="slidenum">
              <a:rPr lang="en-US" smtClean="0">
                <a:latin typeface="Calibri" pitchFamily="34" charset="0"/>
              </a:rPr>
              <a:pPr fontAlgn="base">
                <a:spcBef>
                  <a:spcPct val="0"/>
                </a:spcBef>
                <a:spcAft>
                  <a:spcPct val="0"/>
                </a:spcAft>
                <a:defRPr/>
              </a:pPr>
              <a:t>70</a:t>
            </a:fld>
            <a:endParaRPr lang="en-US" smtClean="0">
              <a:latin typeface="Calibri"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1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4166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7D7D0D54-D7D9-4E16-9D44-F6A1E254CF6F}" type="slidenum">
              <a:rPr lang="en-US" smtClean="0">
                <a:latin typeface="Calibri" pitchFamily="34" charset="0"/>
              </a:rPr>
              <a:pPr fontAlgn="base">
                <a:spcBef>
                  <a:spcPct val="0"/>
                </a:spcBef>
                <a:spcAft>
                  <a:spcPct val="0"/>
                </a:spcAft>
                <a:defRPr/>
              </a:pPr>
              <a:t>71</a:t>
            </a:fld>
            <a:endParaRPr lang="en-US" smtClean="0">
              <a:latin typeface="Calibri"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2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4269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2487DD9B-2D81-4844-A52E-4F8E5DB322B3}" type="slidenum">
              <a:rPr lang="en-US" smtClean="0">
                <a:latin typeface="Calibri" pitchFamily="34" charset="0"/>
              </a:rPr>
              <a:pPr fontAlgn="base">
                <a:spcBef>
                  <a:spcPct val="0"/>
                </a:spcBef>
                <a:spcAft>
                  <a:spcPct val="0"/>
                </a:spcAft>
                <a:defRPr/>
              </a:pPr>
              <a:t>72</a:t>
            </a:fld>
            <a:endParaRPr lang="en-US" smtClean="0">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751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3DA23A39-E0A9-4EFF-9EB1-575ABB4C9443}" type="slidenum">
              <a:rPr lang="en-US" smtClean="0">
                <a:latin typeface="Calibri" pitchFamily="34" charset="0"/>
              </a:rPr>
              <a:pPr fontAlgn="base">
                <a:spcBef>
                  <a:spcPct val="0"/>
                </a:spcBef>
                <a:spcAft>
                  <a:spcPct val="0"/>
                </a:spcAft>
                <a:defRPr/>
              </a:pPr>
              <a:t>10</a:t>
            </a:fld>
            <a:endParaRPr lang="en-US" smtClean="0">
              <a:latin typeface="Calibri"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3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4371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EFA1FF5A-D0CC-46B2-968C-1EC0EAD41F46}" type="slidenum">
              <a:rPr lang="en-US" smtClean="0">
                <a:latin typeface="Calibri" pitchFamily="34" charset="0"/>
              </a:rPr>
              <a:pPr fontAlgn="base">
                <a:spcBef>
                  <a:spcPct val="0"/>
                </a:spcBef>
                <a:spcAft>
                  <a:spcPct val="0"/>
                </a:spcAft>
                <a:defRPr/>
              </a:pPr>
              <a:t>73</a:t>
            </a:fld>
            <a:endParaRPr lang="en-US" smtClean="0">
              <a:latin typeface="Calibri"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4474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450F7F0D-44B9-4471-A2A6-16B772E59CF2}" type="slidenum">
              <a:rPr lang="en-US" smtClean="0">
                <a:latin typeface="Calibri" pitchFamily="34" charset="0"/>
              </a:rPr>
              <a:pPr fontAlgn="base">
                <a:spcBef>
                  <a:spcPct val="0"/>
                </a:spcBef>
                <a:spcAft>
                  <a:spcPct val="0"/>
                </a:spcAft>
                <a:defRPr/>
              </a:pPr>
              <a:t>74</a:t>
            </a:fld>
            <a:endParaRPr lang="en-US" smtClean="0">
              <a:latin typeface="Calibri"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4576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38B50205-EF5F-448F-AD60-13B9434AFE85}" type="slidenum">
              <a:rPr lang="en-US" smtClean="0">
                <a:latin typeface="Calibri" pitchFamily="34" charset="0"/>
              </a:rPr>
              <a:pPr fontAlgn="base">
                <a:spcBef>
                  <a:spcPct val="0"/>
                </a:spcBef>
                <a:spcAft>
                  <a:spcPct val="0"/>
                </a:spcAft>
                <a:defRPr/>
              </a:pPr>
              <a:t>75</a:t>
            </a:fld>
            <a:endParaRPr lang="en-US" smtClean="0">
              <a:latin typeface="Calibri"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4678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03CD4A17-26C4-4AB2-8457-430F0905A3BD}" type="slidenum">
              <a:rPr lang="en-US" smtClean="0">
                <a:latin typeface="Calibri" pitchFamily="34" charset="0"/>
              </a:rPr>
              <a:pPr fontAlgn="base">
                <a:spcBef>
                  <a:spcPct val="0"/>
                </a:spcBef>
                <a:spcAft>
                  <a:spcPct val="0"/>
                </a:spcAft>
                <a:defRPr/>
              </a:pPr>
              <a:t>76</a:t>
            </a:fld>
            <a:endParaRPr lang="en-US" smtClean="0">
              <a:latin typeface="Calibri"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4781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7363ACE2-42C8-45CB-A9E4-B17AECD500CE}" type="slidenum">
              <a:rPr lang="en-US" smtClean="0">
                <a:latin typeface="Calibri" pitchFamily="34" charset="0"/>
              </a:rPr>
              <a:pPr fontAlgn="base">
                <a:spcBef>
                  <a:spcPct val="0"/>
                </a:spcBef>
                <a:spcAft>
                  <a:spcPct val="0"/>
                </a:spcAft>
                <a:defRPr/>
              </a:pPr>
              <a:t>77</a:t>
            </a:fld>
            <a:endParaRPr lang="en-US" smtClean="0">
              <a:latin typeface="Calibri"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4883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AB38341D-E406-469D-8527-C76422089E05}" type="slidenum">
              <a:rPr lang="en-US" smtClean="0">
                <a:latin typeface="Calibri" pitchFamily="34" charset="0"/>
              </a:rPr>
              <a:pPr fontAlgn="base">
                <a:spcBef>
                  <a:spcPct val="0"/>
                </a:spcBef>
                <a:spcAft>
                  <a:spcPct val="0"/>
                </a:spcAft>
                <a:defRPr/>
              </a:pPr>
              <a:t>78</a:t>
            </a:fld>
            <a:endParaRPr lang="en-US" smtClean="0">
              <a:latin typeface="Calibri"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4986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56A649AB-5D0F-4FB3-9FE4-57DEF3C8F182}" type="slidenum">
              <a:rPr lang="en-US" smtClean="0">
                <a:latin typeface="Calibri" pitchFamily="34" charset="0"/>
              </a:rPr>
              <a:pPr fontAlgn="base">
                <a:spcBef>
                  <a:spcPct val="0"/>
                </a:spcBef>
                <a:spcAft>
                  <a:spcPct val="0"/>
                </a:spcAft>
                <a:defRPr/>
              </a:pPr>
              <a:t>79</a:t>
            </a:fld>
            <a:endParaRPr lang="en-US" smtClean="0">
              <a:latin typeface="Calibri"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0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5088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1B6CAB0F-26B8-41ED-8518-5FFBAC07E095}" type="slidenum">
              <a:rPr lang="en-US" smtClean="0">
                <a:latin typeface="Calibri" pitchFamily="34" charset="0"/>
              </a:rPr>
              <a:pPr fontAlgn="base">
                <a:spcBef>
                  <a:spcPct val="0"/>
                </a:spcBef>
                <a:spcAft>
                  <a:spcPct val="0"/>
                </a:spcAft>
                <a:defRPr/>
              </a:pPr>
              <a:t>80</a:t>
            </a:fld>
            <a:endParaRPr lang="en-US" smtClean="0">
              <a:latin typeface="Calibri"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519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F1392491-F213-4FCE-8319-F2A9FD4726A6}" type="slidenum">
              <a:rPr lang="en-US" smtClean="0">
                <a:latin typeface="Calibri" pitchFamily="34" charset="0"/>
              </a:rPr>
              <a:pPr fontAlgn="base">
                <a:spcBef>
                  <a:spcPct val="0"/>
                </a:spcBef>
                <a:spcAft>
                  <a:spcPct val="0"/>
                </a:spcAft>
                <a:defRPr/>
              </a:pPr>
              <a:t>81</a:t>
            </a:fld>
            <a:endParaRPr lang="en-US" smtClean="0">
              <a:latin typeface="Calibri"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2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5293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86AA5946-01B7-4B0F-B73E-ED9A0C6DEEE2}" type="slidenum">
              <a:rPr lang="en-US" smtClean="0">
                <a:latin typeface="Calibri" pitchFamily="34" charset="0"/>
              </a:rPr>
              <a:pPr fontAlgn="base">
                <a:spcBef>
                  <a:spcPct val="0"/>
                </a:spcBef>
                <a:spcAft>
                  <a:spcPct val="0"/>
                </a:spcAft>
                <a:defRPr/>
              </a:pPr>
              <a:t>82</a:t>
            </a:fld>
            <a:endParaRPr lang="en-US" smtClean="0">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7613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D7253E58-739C-4427-817A-6EDFCF74818A}" type="slidenum">
              <a:rPr lang="en-US" smtClean="0">
                <a:latin typeface="Calibri" pitchFamily="34" charset="0"/>
              </a:rPr>
              <a:pPr fontAlgn="base">
                <a:spcBef>
                  <a:spcPct val="0"/>
                </a:spcBef>
                <a:spcAft>
                  <a:spcPct val="0"/>
                </a:spcAft>
                <a:defRPr/>
              </a:pPr>
              <a:t>11</a:t>
            </a:fld>
            <a:endParaRPr lang="en-US" smtClean="0">
              <a:latin typeface="Calibri"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3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5395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BD0D5B7D-982C-4062-893D-9A5B2B3C4991}" type="slidenum">
              <a:rPr lang="en-US" smtClean="0">
                <a:latin typeface="Calibri" pitchFamily="34" charset="0"/>
              </a:rPr>
              <a:pPr fontAlgn="base">
                <a:spcBef>
                  <a:spcPct val="0"/>
                </a:spcBef>
                <a:spcAft>
                  <a:spcPct val="0"/>
                </a:spcAft>
                <a:defRPr/>
              </a:pPr>
              <a:t>83</a:t>
            </a:fld>
            <a:endParaRPr lang="en-US" smtClean="0">
              <a:latin typeface="Calibri"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4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5498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E0B8151F-5C22-4EB7-A0CB-7F6F4F032D31}" type="slidenum">
              <a:rPr lang="en-US" smtClean="0">
                <a:latin typeface="Calibri" pitchFamily="34" charset="0"/>
              </a:rPr>
              <a:pPr fontAlgn="base">
                <a:spcBef>
                  <a:spcPct val="0"/>
                </a:spcBef>
                <a:spcAft>
                  <a:spcPct val="0"/>
                </a:spcAft>
                <a:defRPr/>
              </a:pPr>
              <a:t>84</a:t>
            </a:fld>
            <a:endParaRPr lang="en-US" smtClean="0">
              <a:latin typeface="Calibri"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5600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D2ACBACD-415D-459C-A211-DE7C9DFB7811}" type="slidenum">
              <a:rPr lang="en-US" smtClean="0">
                <a:latin typeface="Calibri" pitchFamily="34" charset="0"/>
              </a:rPr>
              <a:pPr fontAlgn="base">
                <a:spcBef>
                  <a:spcPct val="0"/>
                </a:spcBef>
                <a:spcAft>
                  <a:spcPct val="0"/>
                </a:spcAft>
                <a:defRPr/>
              </a:pPr>
              <a:t>85</a:t>
            </a:fld>
            <a:endParaRPr lang="en-US" smtClean="0">
              <a:latin typeface="Calibri"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7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5702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7BA7E3A3-45B3-4AE8-AA73-90D652ED28C4}" type="slidenum">
              <a:rPr lang="en-US" smtClean="0">
                <a:latin typeface="Calibri" pitchFamily="34" charset="0"/>
              </a:rPr>
              <a:pPr fontAlgn="base">
                <a:spcBef>
                  <a:spcPct val="0"/>
                </a:spcBef>
                <a:spcAft>
                  <a:spcPct val="0"/>
                </a:spcAft>
                <a:defRPr/>
              </a:pPr>
              <a:t>86</a:t>
            </a:fld>
            <a:endParaRPr lang="en-US" smtClean="0">
              <a:latin typeface="Calibri"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5805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061C630B-3B35-4861-814F-14EDF1099AA8}" type="slidenum">
              <a:rPr lang="en-US" smtClean="0">
                <a:latin typeface="Calibri" pitchFamily="34" charset="0"/>
              </a:rPr>
              <a:pPr fontAlgn="base">
                <a:spcBef>
                  <a:spcPct val="0"/>
                </a:spcBef>
                <a:spcAft>
                  <a:spcPct val="0"/>
                </a:spcAft>
                <a:defRPr/>
              </a:pPr>
              <a:t>87</a:t>
            </a:fld>
            <a:endParaRPr lang="en-US" smtClean="0">
              <a:latin typeface="Calibri"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5907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5DF0958F-4360-42D7-BE0F-38F90B9CC6CE}" type="slidenum">
              <a:rPr lang="en-US" smtClean="0">
                <a:latin typeface="Calibri" pitchFamily="34" charset="0"/>
              </a:rPr>
              <a:pPr fontAlgn="base">
                <a:spcBef>
                  <a:spcPct val="0"/>
                </a:spcBef>
                <a:spcAft>
                  <a:spcPct val="0"/>
                </a:spcAft>
                <a:defRPr/>
              </a:pPr>
              <a:t>88</a:t>
            </a:fld>
            <a:endParaRPr lang="en-US" smtClean="0">
              <a:latin typeface="Calibri"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6010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9D530F69-BED7-4318-B130-07609D0B0B6C}" type="slidenum">
              <a:rPr lang="en-US" smtClean="0">
                <a:latin typeface="Calibri" pitchFamily="34" charset="0"/>
              </a:rPr>
              <a:pPr fontAlgn="base">
                <a:spcBef>
                  <a:spcPct val="0"/>
                </a:spcBef>
                <a:spcAft>
                  <a:spcPct val="0"/>
                </a:spcAft>
                <a:defRPr/>
              </a:pPr>
              <a:t>89</a:t>
            </a:fld>
            <a:endParaRPr lang="en-US" smtClean="0">
              <a:latin typeface="Calibri"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611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B68D5E5B-C9F5-4054-B783-06F02AF579EB}" type="slidenum">
              <a:rPr lang="en-US" smtClean="0">
                <a:latin typeface="Calibri" pitchFamily="34" charset="0"/>
              </a:rPr>
              <a:pPr fontAlgn="base">
                <a:spcBef>
                  <a:spcPct val="0"/>
                </a:spcBef>
                <a:spcAft>
                  <a:spcPct val="0"/>
                </a:spcAft>
                <a:defRPr/>
              </a:pPr>
              <a:t>90</a:t>
            </a:fld>
            <a:endParaRPr lang="en-US" smtClean="0">
              <a:latin typeface="Calibri"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2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6214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81614EB3-2C49-4818-A097-C50E3E16AFF4}" type="slidenum">
              <a:rPr lang="en-US" smtClean="0">
                <a:latin typeface="Calibri" pitchFamily="34" charset="0"/>
              </a:rPr>
              <a:pPr fontAlgn="base">
                <a:spcBef>
                  <a:spcPct val="0"/>
                </a:spcBef>
                <a:spcAft>
                  <a:spcPct val="0"/>
                </a:spcAft>
                <a:defRPr/>
              </a:pPr>
              <a:t>91</a:t>
            </a:fld>
            <a:endParaRPr lang="en-US" smtClean="0">
              <a:latin typeface="Calibri"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6317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4F7B4E9F-413C-484B-974D-90EAB55B31C0}" type="slidenum">
              <a:rPr lang="en-US" smtClean="0">
                <a:latin typeface="Calibri" pitchFamily="34" charset="0"/>
              </a:rPr>
              <a:pPr fontAlgn="base">
                <a:spcBef>
                  <a:spcPct val="0"/>
                </a:spcBef>
                <a:spcAft>
                  <a:spcPct val="0"/>
                </a:spcAft>
                <a:defRPr/>
              </a:pPr>
              <a:t>92</a:t>
            </a:fld>
            <a:endParaRPr lang="en-US" smtClean="0">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7715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4658C166-7C77-43EF-A16C-3C7E8DB61529}" type="slidenum">
              <a:rPr lang="en-US" smtClean="0">
                <a:latin typeface="Calibri" pitchFamily="34" charset="0"/>
              </a:rPr>
              <a:pPr fontAlgn="base">
                <a:spcBef>
                  <a:spcPct val="0"/>
                </a:spcBef>
                <a:spcAft>
                  <a:spcPct val="0"/>
                </a:spcAft>
                <a:defRPr/>
              </a:pPr>
              <a:t>12</a:t>
            </a:fld>
            <a:endParaRPr lang="en-US" smtClean="0">
              <a:latin typeface="Calibri"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4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6419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58B23D2B-7496-43F4-B985-EB24FEB481D8}" type="slidenum">
              <a:rPr lang="en-US" smtClean="0">
                <a:latin typeface="Calibri" pitchFamily="34" charset="0"/>
              </a:rPr>
              <a:pPr fontAlgn="base">
                <a:spcBef>
                  <a:spcPct val="0"/>
                </a:spcBef>
                <a:spcAft>
                  <a:spcPct val="0"/>
                </a:spcAft>
                <a:defRPr/>
              </a:pPr>
              <a:t>93</a:t>
            </a:fld>
            <a:endParaRPr lang="en-US" smtClean="0">
              <a:latin typeface="Calibri"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5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6522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74603FA8-26CA-482E-8D0D-7A3FFB886B29}" type="slidenum">
              <a:rPr lang="en-US" smtClean="0">
                <a:latin typeface="Calibri" pitchFamily="34" charset="0"/>
              </a:rPr>
              <a:pPr fontAlgn="base">
                <a:spcBef>
                  <a:spcPct val="0"/>
                </a:spcBef>
                <a:spcAft>
                  <a:spcPct val="0"/>
                </a:spcAft>
                <a:defRPr/>
              </a:pPr>
              <a:t>94</a:t>
            </a:fld>
            <a:endParaRPr lang="en-US" smtClean="0">
              <a:latin typeface="Calibri"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6624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B4399ABB-70FE-4E09-9538-061AA775F6F6}" type="slidenum">
              <a:rPr lang="en-US" smtClean="0">
                <a:latin typeface="Calibri" pitchFamily="34" charset="0"/>
              </a:rPr>
              <a:pPr fontAlgn="base">
                <a:spcBef>
                  <a:spcPct val="0"/>
                </a:spcBef>
                <a:spcAft>
                  <a:spcPct val="0"/>
                </a:spcAft>
                <a:defRPr/>
              </a:pPr>
              <a:t>95</a:t>
            </a:fld>
            <a:endParaRPr lang="en-US" smtClean="0">
              <a:latin typeface="Calibri"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6726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71A46087-DA28-4B37-8FA2-FF54CCC5760F}" type="slidenum">
              <a:rPr lang="en-US" smtClean="0">
                <a:latin typeface="Calibri" pitchFamily="34" charset="0"/>
              </a:rPr>
              <a:pPr fontAlgn="base">
                <a:spcBef>
                  <a:spcPct val="0"/>
                </a:spcBef>
                <a:spcAft>
                  <a:spcPct val="0"/>
                </a:spcAft>
                <a:defRPr/>
              </a:pPr>
              <a:t>96</a:t>
            </a:fld>
            <a:endParaRPr lang="en-US" smtClean="0">
              <a:latin typeface="Calibri"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8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6829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339206FE-22A6-4364-89B8-A06F7730A4D9}" type="slidenum">
              <a:rPr lang="en-US" smtClean="0">
                <a:latin typeface="Calibri" pitchFamily="34" charset="0"/>
              </a:rPr>
              <a:pPr fontAlgn="base">
                <a:spcBef>
                  <a:spcPct val="0"/>
                </a:spcBef>
                <a:spcAft>
                  <a:spcPct val="0"/>
                </a:spcAft>
                <a:defRPr/>
              </a:pPr>
              <a:t>97</a:t>
            </a:fld>
            <a:endParaRPr lang="en-US" smtClean="0">
              <a:latin typeface="Calibri"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9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6931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B3B34EF0-7616-49D8-8ECC-DCFC2ADA854B}" type="slidenum">
              <a:rPr lang="en-US" smtClean="0">
                <a:latin typeface="Calibri" pitchFamily="34" charset="0"/>
              </a:rPr>
              <a:pPr fontAlgn="base">
                <a:spcBef>
                  <a:spcPct val="0"/>
                </a:spcBef>
                <a:spcAft>
                  <a:spcPct val="0"/>
                </a:spcAft>
                <a:defRPr/>
              </a:pPr>
              <a:t>98</a:t>
            </a:fld>
            <a:endParaRPr lang="en-US" smtClean="0">
              <a:latin typeface="Calibri"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0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7034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CAC31543-5ED2-467A-BA95-0DD51BDB4F8E}" type="slidenum">
              <a:rPr lang="en-US" smtClean="0">
                <a:latin typeface="Calibri" pitchFamily="34" charset="0"/>
              </a:rPr>
              <a:pPr fontAlgn="base">
                <a:spcBef>
                  <a:spcPct val="0"/>
                </a:spcBef>
                <a:spcAft>
                  <a:spcPct val="0"/>
                </a:spcAft>
                <a:defRPr/>
              </a:pPr>
              <a:t>99</a:t>
            </a:fld>
            <a:endParaRPr lang="en-US" smtClean="0">
              <a:latin typeface="Calibri"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1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7136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7153637E-8735-4CC7-9B39-CE4CBD24B45B}" type="slidenum">
              <a:rPr lang="en-US" smtClean="0">
                <a:latin typeface="Calibri" pitchFamily="34" charset="0"/>
              </a:rPr>
              <a:pPr fontAlgn="base">
                <a:spcBef>
                  <a:spcPct val="0"/>
                </a:spcBef>
                <a:spcAft>
                  <a:spcPct val="0"/>
                </a:spcAft>
                <a:defRPr/>
              </a:pPr>
              <a:t>100</a:t>
            </a:fld>
            <a:endParaRPr lang="en-US" smtClean="0">
              <a:latin typeface="Calibri"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2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7238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B1069EC6-B5DD-4967-A76A-B84EA8E56D53}" type="slidenum">
              <a:rPr lang="en-US" smtClean="0">
                <a:latin typeface="Calibri" pitchFamily="34" charset="0"/>
              </a:rPr>
              <a:pPr fontAlgn="base">
                <a:spcBef>
                  <a:spcPct val="0"/>
                </a:spcBef>
                <a:spcAft>
                  <a:spcPct val="0"/>
                </a:spcAft>
                <a:defRPr/>
              </a:pPr>
              <a:t>101</a:t>
            </a:fld>
            <a:endParaRPr lang="en-US" smtClean="0">
              <a:latin typeface="Calibri"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7341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3274E598-B1E8-492D-8FB7-F3C1CC0D6389}" type="slidenum">
              <a:rPr lang="en-US" smtClean="0">
                <a:latin typeface="Calibri" pitchFamily="34" charset="0"/>
              </a:rPr>
              <a:pPr fontAlgn="base">
                <a:spcBef>
                  <a:spcPct val="0"/>
                </a:spcBef>
                <a:spcAft>
                  <a:spcPct val="0"/>
                </a:spcAft>
                <a:defRPr/>
              </a:pPr>
              <a:t>102</a:t>
            </a:fld>
            <a:endParaRPr lang="en-US" smtClean="0">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7" name="Freeform 20"/>
            <p:cNvSpPr>
              <a:spLocks/>
            </p:cNvSpPr>
            <p:nvPr/>
          </p:nvSpPr>
          <p:spPr bwMode="auto">
            <a:xfrm>
              <a:off x="35926" y="5135025"/>
              <a:ext cx="9108074" cy="838869"/>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IE"/>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10">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2" name="Date Placeholder 29"/>
          <p:cNvSpPr>
            <a:spLocks noGrp="1"/>
          </p:cNvSpPr>
          <p:nvPr>
            <p:ph type="dt" sz="half" idx="10"/>
          </p:nvPr>
        </p:nvSpPr>
        <p:spPr/>
        <p:txBody>
          <a:bodyPr/>
          <a:lstStyle>
            <a:lvl1pPr>
              <a:defRPr>
                <a:solidFill>
                  <a:srgbClr val="FFFFFF"/>
                </a:solidFill>
              </a:defRPr>
            </a:lvl1pPr>
            <a:extLst/>
          </a:lstStyle>
          <a:p>
            <a:pPr>
              <a:defRPr/>
            </a:pPr>
            <a:fld id="{F66897E9-037C-413F-A3DA-8FBDF2701EFB}" type="datetime1">
              <a:rPr lang="en-US"/>
              <a:pPr>
                <a:defRPr/>
              </a:pPr>
              <a:t>3/14/2011</a:t>
            </a:fld>
            <a:endParaRPr lang="en-US"/>
          </a:p>
        </p:txBody>
      </p:sp>
      <p:sp>
        <p:nvSpPr>
          <p:cNvPr id="13" name="Slide Number Placeholder 26"/>
          <p:cNvSpPr>
            <a:spLocks noGrp="1"/>
          </p:cNvSpPr>
          <p:nvPr>
            <p:ph type="sldNum" sz="quarter" idx="11"/>
          </p:nvPr>
        </p:nvSpPr>
        <p:spPr/>
        <p:txBody>
          <a:bodyPr/>
          <a:lstStyle>
            <a:lvl1pPr>
              <a:defRPr>
                <a:solidFill>
                  <a:srgbClr val="FFFFFF"/>
                </a:solidFill>
              </a:defRPr>
            </a:lvl1pPr>
            <a:extLst/>
          </a:lstStyle>
          <a:p>
            <a:pPr>
              <a:defRPr/>
            </a:pPr>
            <a:fld id="{66ABC1DE-F92E-4FB3-B435-60CCD45DF59E}" type="slidenum">
              <a:rPr lang="en-US"/>
              <a:pPr>
                <a:defRPr/>
              </a:pPr>
              <a:t>‹#›</a:t>
            </a:fld>
            <a:endParaRPr lang="en-US"/>
          </a:p>
        </p:txBody>
      </p:sp>
      <p:sp>
        <p:nvSpPr>
          <p:cNvPr id="14" name="Footer Placeholder 18"/>
          <p:cNvSpPr>
            <a:spLocks noGrp="1"/>
          </p:cNvSpPr>
          <p:nvPr>
            <p:ph type="ftr" sz="quarter" idx="12"/>
          </p:nvPr>
        </p:nvSpPr>
        <p:spPr>
          <a:xfrm>
            <a:off x="2743200" y="6408738"/>
            <a:ext cx="3987800" cy="365125"/>
          </a:xfrm>
        </p:spPr>
        <p:txBody>
          <a:bodyPr/>
          <a:lstStyle>
            <a:lvl1pPr>
              <a:defRPr smtClean="0">
                <a:solidFill>
                  <a:srgbClr val="E8F0F4"/>
                </a:solidFill>
              </a:defRPr>
            </a:lvl1pPr>
          </a:lstStyle>
          <a:p>
            <a:pPr>
              <a:defRPr/>
            </a:pPr>
            <a:r>
              <a:rPr lang="en-US"/>
              <a:t>(C) 2010 Pearson Education, Inc.  All rights reserved.</a:t>
            </a:r>
          </a:p>
        </p:txBody>
      </p:sp>
    </p:spTree>
    <p:extLst>
      <p:ext uri="{BB962C8B-B14F-4D97-AF65-F5344CB8AC3E}">
        <p14:creationId xmlns:p14="http://schemas.microsoft.com/office/powerpoint/2010/main" val="3468906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5F599609-BEFB-40A3-82C9-BA852BF36EF0}" type="datetime1">
              <a:rPr lang="en-US"/>
              <a:pPr>
                <a:defRPr/>
              </a:pPr>
              <a:t>3/14/2011</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(C) 2010 Pearson Education, Inc.  All rights reserved.</a:t>
            </a:r>
          </a:p>
        </p:txBody>
      </p:sp>
      <p:sp>
        <p:nvSpPr>
          <p:cNvPr id="6" name="Slide Number Placeholder 17"/>
          <p:cNvSpPr>
            <a:spLocks noGrp="1"/>
          </p:cNvSpPr>
          <p:nvPr>
            <p:ph type="sldNum" sz="quarter" idx="12"/>
          </p:nvPr>
        </p:nvSpPr>
        <p:spPr/>
        <p:txBody>
          <a:bodyPr/>
          <a:lstStyle>
            <a:lvl1pPr>
              <a:defRPr/>
            </a:lvl1pPr>
          </a:lstStyle>
          <a:p>
            <a:pPr>
              <a:defRPr/>
            </a:pPr>
            <a:fld id="{94F8AE3C-6C21-42A9-93B8-A82BB2ED2A29}" type="slidenum">
              <a:rPr lang="en-US"/>
              <a:pPr>
                <a:defRPr/>
              </a:pPr>
              <a:t>‹#›</a:t>
            </a:fld>
            <a:endParaRPr lang="en-US"/>
          </a:p>
        </p:txBody>
      </p:sp>
    </p:spTree>
    <p:extLst>
      <p:ext uri="{BB962C8B-B14F-4D97-AF65-F5344CB8AC3E}">
        <p14:creationId xmlns:p14="http://schemas.microsoft.com/office/powerpoint/2010/main" val="3413133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76DF8778-2C9C-4A30-A2BE-87D75E5C688E}" type="datetime1">
              <a:rPr lang="en-US"/>
              <a:pPr>
                <a:defRPr/>
              </a:pPr>
              <a:t>3/14/2011</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(C) 2010 Pearson Education, Inc.  All rights reserved.</a:t>
            </a:r>
          </a:p>
        </p:txBody>
      </p:sp>
      <p:sp>
        <p:nvSpPr>
          <p:cNvPr id="6" name="Slide Number Placeholder 17"/>
          <p:cNvSpPr>
            <a:spLocks noGrp="1"/>
          </p:cNvSpPr>
          <p:nvPr>
            <p:ph type="sldNum" sz="quarter" idx="12"/>
          </p:nvPr>
        </p:nvSpPr>
        <p:spPr/>
        <p:txBody>
          <a:bodyPr/>
          <a:lstStyle>
            <a:lvl1pPr>
              <a:defRPr/>
            </a:lvl1pPr>
          </a:lstStyle>
          <a:p>
            <a:pPr>
              <a:defRPr/>
            </a:pPr>
            <a:fld id="{E1CBC192-8AD6-4433-BBFB-8B7941A07BEA}" type="slidenum">
              <a:rPr lang="en-US"/>
              <a:pPr>
                <a:defRPr/>
              </a:pPr>
              <a:t>‹#›</a:t>
            </a:fld>
            <a:endParaRPr lang="en-US"/>
          </a:p>
        </p:txBody>
      </p:sp>
    </p:spTree>
    <p:extLst>
      <p:ext uri="{BB962C8B-B14F-4D97-AF65-F5344CB8AC3E}">
        <p14:creationId xmlns:p14="http://schemas.microsoft.com/office/powerpoint/2010/main" val="89133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B886EFF2-46C6-4E02-945A-E410F2938AF2}" type="datetime1">
              <a:rPr lang="en-US"/>
              <a:pPr>
                <a:defRPr/>
              </a:pPr>
              <a:t>3/14/2011</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(C) 2010 Pearson Education, Inc.  All rights reserved.</a:t>
            </a:r>
          </a:p>
        </p:txBody>
      </p:sp>
      <p:sp>
        <p:nvSpPr>
          <p:cNvPr id="6" name="Slide Number Placeholder 17"/>
          <p:cNvSpPr>
            <a:spLocks noGrp="1"/>
          </p:cNvSpPr>
          <p:nvPr>
            <p:ph type="sldNum" sz="quarter" idx="12"/>
          </p:nvPr>
        </p:nvSpPr>
        <p:spPr/>
        <p:txBody>
          <a:bodyPr/>
          <a:lstStyle>
            <a:lvl1pPr>
              <a:defRPr/>
            </a:lvl1pPr>
          </a:lstStyle>
          <a:p>
            <a:pPr>
              <a:defRPr/>
            </a:pPr>
            <a:fld id="{92A1A40E-1E04-40F8-A4DE-F7CE9134BCC0}" type="slidenum">
              <a:rPr lang="en-US"/>
              <a:pPr>
                <a:defRPr/>
              </a:pPr>
              <a:t>‹#›</a:t>
            </a:fld>
            <a:endParaRPr lang="en-US"/>
          </a:p>
        </p:txBody>
      </p:sp>
    </p:spTree>
    <p:extLst>
      <p:ext uri="{BB962C8B-B14F-4D97-AF65-F5344CB8AC3E}">
        <p14:creationId xmlns:p14="http://schemas.microsoft.com/office/powerpoint/2010/main" val="2070864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3">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5" name="Action Button: Forward or Next 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rtlCol="0"/>
          <a:lstStyle>
            <a:extLst/>
          </a:lstStyle>
          <a:p>
            <a:r>
              <a:rPr lang="en-US" smtClean="0"/>
              <a:t>Click to edit Master title style</a:t>
            </a:r>
            <a:endParaRPr lang="en-US"/>
          </a:p>
        </p:txBody>
      </p:sp>
      <p:sp>
        <p:nvSpPr>
          <p:cNvPr id="6" name="Date Placeholder 3"/>
          <p:cNvSpPr>
            <a:spLocks noGrp="1"/>
          </p:cNvSpPr>
          <p:nvPr>
            <p:ph type="dt" sz="half" idx="10"/>
          </p:nvPr>
        </p:nvSpPr>
        <p:spPr/>
        <p:txBody>
          <a:bodyPr/>
          <a:lstStyle>
            <a:lvl1pPr>
              <a:defRPr/>
            </a:lvl1pPr>
            <a:extLst/>
          </a:lstStyle>
          <a:p>
            <a:pPr>
              <a:defRPr/>
            </a:pPr>
            <a:fld id="{92AA9ECB-07B9-44DA-9619-981699F120D0}" type="datetime1">
              <a:rPr lang="en-US"/>
              <a:pPr>
                <a:defRPr/>
              </a:pPr>
              <a:t>3/14/2011</a:t>
            </a:fld>
            <a:endParaRPr lang="en-US"/>
          </a:p>
        </p:txBody>
      </p:sp>
      <p:sp>
        <p:nvSpPr>
          <p:cNvPr id="8" name="Footer Placeholder 4"/>
          <p:cNvSpPr>
            <a:spLocks noGrp="1"/>
          </p:cNvSpPr>
          <p:nvPr>
            <p:ph type="ftr" sz="quarter" idx="11"/>
          </p:nvPr>
        </p:nvSpPr>
        <p:spPr>
          <a:xfrm>
            <a:off x="4114800" y="6408738"/>
            <a:ext cx="2616200" cy="365125"/>
          </a:xfrm>
        </p:spPr>
        <p:txBody>
          <a:bodyPr/>
          <a:lstStyle>
            <a:lvl1pPr>
              <a:defRPr smtClean="0"/>
            </a:lvl1pPr>
          </a:lstStyle>
          <a:p>
            <a:pPr>
              <a:defRPr/>
            </a:pPr>
            <a:r>
              <a:rPr lang="en-US"/>
              <a:t>(C) 2010 Pearson Education, Inc.  All rights reserved.</a:t>
            </a:r>
          </a:p>
        </p:txBody>
      </p:sp>
      <p:sp>
        <p:nvSpPr>
          <p:cNvPr id="9" name="Slide Number Placeholder 5"/>
          <p:cNvSpPr>
            <a:spLocks noGrp="1"/>
          </p:cNvSpPr>
          <p:nvPr>
            <p:ph type="sldNum" sz="quarter" idx="12"/>
          </p:nvPr>
        </p:nvSpPr>
        <p:spPr/>
        <p:txBody>
          <a:bodyPr/>
          <a:lstStyle>
            <a:lvl1pPr>
              <a:defRPr/>
            </a:lvl1pPr>
            <a:extLst/>
          </a:lstStyle>
          <a:p>
            <a:pPr>
              <a:defRPr/>
            </a:pPr>
            <a:fld id="{171C89F8-F283-4254-9048-9028E0385947}" type="slidenum">
              <a:rPr lang="en-US"/>
              <a:pPr>
                <a:defRPr/>
              </a:pPr>
              <a:t>‹#›</a:t>
            </a:fld>
            <a:endParaRPr lang="en-US"/>
          </a:p>
        </p:txBody>
      </p:sp>
    </p:spTree>
    <p:extLst>
      <p:ext uri="{BB962C8B-B14F-4D97-AF65-F5344CB8AC3E}">
        <p14:creationId xmlns:p14="http://schemas.microsoft.com/office/powerpoint/2010/main" val="1380248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vl1pPr>
            <a:extLst/>
          </a:lstStyle>
          <a:p>
            <a:pPr>
              <a:defRPr/>
            </a:pPr>
            <a:fld id="{76D5C255-BE47-47C5-8490-B6F22239AE77}" type="datetime1">
              <a:rPr lang="en-US"/>
              <a:pPr>
                <a:defRPr/>
              </a:pPr>
              <a:t>3/14/2011</a:t>
            </a:fld>
            <a:endParaRPr lang="en-US"/>
          </a:p>
        </p:txBody>
      </p:sp>
      <p:sp>
        <p:nvSpPr>
          <p:cNvPr id="7" name="Footer Placeholder 4"/>
          <p:cNvSpPr>
            <a:spLocks noGrp="1"/>
          </p:cNvSpPr>
          <p:nvPr>
            <p:ph type="ftr" sz="quarter" idx="11"/>
          </p:nvPr>
        </p:nvSpPr>
        <p:spPr/>
        <p:txBody>
          <a:bodyPr/>
          <a:lstStyle>
            <a:lvl1pPr>
              <a:defRPr smtClean="0"/>
            </a:lvl1pPr>
          </a:lstStyle>
          <a:p>
            <a:pPr>
              <a:defRPr/>
            </a:pPr>
            <a:r>
              <a:rPr lang="en-US"/>
              <a:t>(C) 2010 Pearson Education, Inc.  All rights reserved.</a:t>
            </a:r>
          </a:p>
        </p:txBody>
      </p:sp>
      <p:sp>
        <p:nvSpPr>
          <p:cNvPr id="8" name="Slide Number Placeholder 5"/>
          <p:cNvSpPr>
            <a:spLocks noGrp="1"/>
          </p:cNvSpPr>
          <p:nvPr>
            <p:ph type="sldNum" sz="quarter" idx="12"/>
          </p:nvPr>
        </p:nvSpPr>
        <p:spPr/>
        <p:txBody>
          <a:bodyPr/>
          <a:lstStyle>
            <a:lvl1pPr>
              <a:defRPr/>
            </a:lvl1pPr>
            <a:extLst/>
          </a:lstStyle>
          <a:p>
            <a:pPr>
              <a:defRPr/>
            </a:pPr>
            <a:fld id="{8FCFF6BD-6A94-4DAC-B595-C8D738201600}" type="slidenum">
              <a:rPr lang="en-US"/>
              <a:pPr>
                <a:defRPr/>
              </a:pPr>
              <a:t>‹#›</a:t>
            </a:fld>
            <a:endParaRPr lang="en-US"/>
          </a:p>
        </p:txBody>
      </p:sp>
    </p:spTree>
    <p:extLst>
      <p:ext uri="{BB962C8B-B14F-4D97-AF65-F5344CB8AC3E}">
        <p14:creationId xmlns:p14="http://schemas.microsoft.com/office/powerpoint/2010/main" val="189976020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a:lvl1pPr>
            <a:extLst/>
          </a:lstStyle>
          <a:p>
            <a:pPr>
              <a:defRPr/>
            </a:pPr>
            <a:fld id="{3E7E88A8-9061-467B-AACA-776A682E38E7}" type="datetime1">
              <a:rPr lang="en-US"/>
              <a:pPr>
                <a:defRPr/>
              </a:pPr>
              <a:t>3/14/2011</a:t>
            </a:fld>
            <a:endParaRPr lang="en-US"/>
          </a:p>
        </p:txBody>
      </p:sp>
      <p:sp>
        <p:nvSpPr>
          <p:cNvPr id="6" name="Footer Placeholder 5"/>
          <p:cNvSpPr>
            <a:spLocks noGrp="1"/>
          </p:cNvSpPr>
          <p:nvPr>
            <p:ph type="ftr" sz="quarter" idx="11"/>
          </p:nvPr>
        </p:nvSpPr>
        <p:spPr/>
        <p:txBody>
          <a:bodyPr/>
          <a:lstStyle>
            <a:lvl1pPr>
              <a:defRPr smtClean="0"/>
            </a:lvl1pPr>
          </a:lstStyle>
          <a:p>
            <a:pPr>
              <a:defRPr/>
            </a:pPr>
            <a:r>
              <a:rPr lang="en-US"/>
              <a:t>(C) 2010 Pearson Education, Inc.  All rights reserved.</a:t>
            </a:r>
          </a:p>
        </p:txBody>
      </p:sp>
      <p:sp>
        <p:nvSpPr>
          <p:cNvPr id="7" name="Slide Number Placeholder 6"/>
          <p:cNvSpPr>
            <a:spLocks noGrp="1"/>
          </p:cNvSpPr>
          <p:nvPr>
            <p:ph type="sldNum" sz="quarter" idx="12"/>
          </p:nvPr>
        </p:nvSpPr>
        <p:spPr/>
        <p:txBody>
          <a:bodyPr/>
          <a:lstStyle>
            <a:lvl1pPr>
              <a:defRPr/>
            </a:lvl1pPr>
            <a:extLst/>
          </a:lstStyle>
          <a:p>
            <a:pPr>
              <a:defRPr/>
            </a:pPr>
            <a:fld id="{69E01361-2DD8-4A20-ACA9-D0ED240B12FD}" type="slidenum">
              <a:rPr lang="en-US"/>
              <a:pPr>
                <a:defRPr/>
              </a:pPr>
              <a:t>‹#›</a:t>
            </a:fld>
            <a:endParaRPr lang="en-US"/>
          </a:p>
        </p:txBody>
      </p:sp>
    </p:spTree>
    <p:extLst>
      <p:ext uri="{BB962C8B-B14F-4D97-AF65-F5344CB8AC3E}">
        <p14:creationId xmlns:p14="http://schemas.microsoft.com/office/powerpoint/2010/main" val="68385773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extLst/>
          </a:lstStyle>
          <a:p>
            <a:pPr>
              <a:defRPr/>
            </a:pPr>
            <a:fld id="{92DEC162-A2B8-4B38-8F01-FE9A213333CF}" type="datetime1">
              <a:rPr lang="en-US"/>
              <a:pPr>
                <a:defRPr/>
              </a:pPr>
              <a:t>3/14/2011</a:t>
            </a:fld>
            <a:endParaRPr lang="en-US"/>
          </a:p>
        </p:txBody>
      </p:sp>
      <p:sp>
        <p:nvSpPr>
          <p:cNvPr id="8" name="Footer Placeholder 7"/>
          <p:cNvSpPr>
            <a:spLocks noGrp="1"/>
          </p:cNvSpPr>
          <p:nvPr>
            <p:ph type="ftr" sz="quarter" idx="11"/>
          </p:nvPr>
        </p:nvSpPr>
        <p:spPr/>
        <p:txBody>
          <a:bodyPr/>
          <a:lstStyle>
            <a:lvl1pPr>
              <a:defRPr smtClean="0"/>
            </a:lvl1pPr>
          </a:lstStyle>
          <a:p>
            <a:pPr>
              <a:defRPr/>
            </a:pPr>
            <a:r>
              <a:rPr lang="en-US"/>
              <a:t>(C) 2010 Pearson Education, Inc.  All rights reserved.</a:t>
            </a:r>
          </a:p>
        </p:txBody>
      </p:sp>
      <p:sp>
        <p:nvSpPr>
          <p:cNvPr id="9" name="Slide Number Placeholder 8"/>
          <p:cNvSpPr>
            <a:spLocks noGrp="1"/>
          </p:cNvSpPr>
          <p:nvPr>
            <p:ph type="sldNum" sz="quarter" idx="12"/>
          </p:nvPr>
        </p:nvSpPr>
        <p:spPr/>
        <p:txBody>
          <a:bodyPr/>
          <a:lstStyle>
            <a:lvl1pPr>
              <a:defRPr/>
            </a:lvl1pPr>
            <a:extLst/>
          </a:lstStyle>
          <a:p>
            <a:pPr>
              <a:defRPr/>
            </a:pPr>
            <a:fld id="{BEC43019-7975-4014-BDFD-417A979967B1}" type="slidenum">
              <a:rPr lang="en-US"/>
              <a:pPr>
                <a:defRPr/>
              </a:pPr>
              <a:t>‹#›</a:t>
            </a:fld>
            <a:endParaRPr lang="en-US"/>
          </a:p>
        </p:txBody>
      </p:sp>
    </p:spTree>
    <p:extLst>
      <p:ext uri="{BB962C8B-B14F-4D97-AF65-F5344CB8AC3E}">
        <p14:creationId xmlns:p14="http://schemas.microsoft.com/office/powerpoint/2010/main" val="335230391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extLst/>
          </a:lstStyle>
          <a:p>
            <a:pPr>
              <a:defRPr/>
            </a:pPr>
            <a:fld id="{95D48F68-F7E5-4AAA-950F-2632530F0F1F}" type="datetime1">
              <a:rPr lang="en-US"/>
              <a:pPr>
                <a:defRPr/>
              </a:pPr>
              <a:t>3/14/2011</a:t>
            </a:fld>
            <a:endParaRPr lang="en-US"/>
          </a:p>
        </p:txBody>
      </p:sp>
      <p:sp>
        <p:nvSpPr>
          <p:cNvPr id="4" name="Footer Placeholder 3"/>
          <p:cNvSpPr>
            <a:spLocks noGrp="1"/>
          </p:cNvSpPr>
          <p:nvPr>
            <p:ph type="ftr" sz="quarter" idx="11"/>
          </p:nvPr>
        </p:nvSpPr>
        <p:spPr/>
        <p:txBody>
          <a:bodyPr/>
          <a:lstStyle>
            <a:lvl1pPr>
              <a:defRPr smtClean="0"/>
            </a:lvl1pPr>
          </a:lstStyle>
          <a:p>
            <a:pPr>
              <a:defRPr/>
            </a:pPr>
            <a:r>
              <a:rPr lang="en-US"/>
              <a:t>(C) 2010 Pearson Education, Inc.  All rights reserved.</a:t>
            </a:r>
          </a:p>
        </p:txBody>
      </p:sp>
      <p:sp>
        <p:nvSpPr>
          <p:cNvPr id="5" name="Slide Number Placeholder 4"/>
          <p:cNvSpPr>
            <a:spLocks noGrp="1"/>
          </p:cNvSpPr>
          <p:nvPr>
            <p:ph type="sldNum" sz="quarter" idx="12"/>
          </p:nvPr>
        </p:nvSpPr>
        <p:spPr/>
        <p:txBody>
          <a:bodyPr/>
          <a:lstStyle>
            <a:lvl1pPr>
              <a:defRPr/>
            </a:lvl1pPr>
            <a:extLst/>
          </a:lstStyle>
          <a:p>
            <a:pPr>
              <a:defRPr/>
            </a:pPr>
            <a:fld id="{4BFC1952-8AD3-4467-8436-A1B84704C8FF}" type="slidenum">
              <a:rPr lang="en-US"/>
              <a:pPr>
                <a:defRPr/>
              </a:pPr>
              <a:t>‹#›</a:t>
            </a:fld>
            <a:endParaRPr lang="en-US"/>
          </a:p>
        </p:txBody>
      </p:sp>
    </p:spTree>
    <p:extLst>
      <p:ext uri="{BB962C8B-B14F-4D97-AF65-F5344CB8AC3E}">
        <p14:creationId xmlns:p14="http://schemas.microsoft.com/office/powerpoint/2010/main" val="427652041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C6222E72-8565-4202-94FF-37390CD9E31A}" type="datetime1">
              <a:rPr lang="en-US"/>
              <a:pPr>
                <a:defRPr/>
              </a:pPr>
              <a:t>3/14/2011</a:t>
            </a:fld>
            <a:endParaRPr lang="en-US"/>
          </a:p>
        </p:txBody>
      </p:sp>
      <p:sp>
        <p:nvSpPr>
          <p:cNvPr id="3" name="Footer Placeholder 21"/>
          <p:cNvSpPr>
            <a:spLocks noGrp="1"/>
          </p:cNvSpPr>
          <p:nvPr>
            <p:ph type="ftr" sz="quarter" idx="11"/>
          </p:nvPr>
        </p:nvSpPr>
        <p:spPr/>
        <p:txBody>
          <a:bodyPr/>
          <a:lstStyle>
            <a:lvl1pPr>
              <a:defRPr/>
            </a:lvl1pPr>
          </a:lstStyle>
          <a:p>
            <a:pPr>
              <a:defRPr/>
            </a:pPr>
            <a:r>
              <a:rPr lang="en-US"/>
              <a:t>(C) 2010 Pearson Education, Inc.  All rights reserved.</a:t>
            </a:r>
          </a:p>
        </p:txBody>
      </p:sp>
      <p:sp>
        <p:nvSpPr>
          <p:cNvPr id="4" name="Slide Number Placeholder 17"/>
          <p:cNvSpPr>
            <a:spLocks noGrp="1"/>
          </p:cNvSpPr>
          <p:nvPr>
            <p:ph type="sldNum" sz="quarter" idx="12"/>
          </p:nvPr>
        </p:nvSpPr>
        <p:spPr/>
        <p:txBody>
          <a:bodyPr/>
          <a:lstStyle>
            <a:lvl1pPr>
              <a:defRPr/>
            </a:lvl1pPr>
          </a:lstStyle>
          <a:p>
            <a:pPr>
              <a:defRPr/>
            </a:pPr>
            <a:fld id="{45E65C7A-3C9C-4ACC-8A81-5BDD2CC6EA05}" type="slidenum">
              <a:rPr lang="en-US"/>
              <a:pPr>
                <a:defRPr/>
              </a:pPr>
              <a:t>‹#›</a:t>
            </a:fld>
            <a:endParaRPr lang="en-US"/>
          </a:p>
        </p:txBody>
      </p:sp>
    </p:spTree>
    <p:extLst>
      <p:ext uri="{BB962C8B-B14F-4D97-AF65-F5344CB8AC3E}">
        <p14:creationId xmlns:p14="http://schemas.microsoft.com/office/powerpoint/2010/main" val="1857405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lvl1pPr>
            <a:extLst/>
          </a:lstStyle>
          <a:p>
            <a:pPr>
              <a:defRPr/>
            </a:pPr>
            <a:fld id="{17E6F713-95D2-4580-B637-6756AC1E5967}" type="datetime1">
              <a:rPr lang="en-US"/>
              <a:pPr>
                <a:defRPr/>
              </a:pPr>
              <a:t>3/14/2011</a:t>
            </a:fld>
            <a:endParaRPr lang="en-US"/>
          </a:p>
        </p:txBody>
      </p:sp>
      <p:sp>
        <p:nvSpPr>
          <p:cNvPr id="6" name="Footer Placeholder 5"/>
          <p:cNvSpPr>
            <a:spLocks noGrp="1"/>
          </p:cNvSpPr>
          <p:nvPr>
            <p:ph type="ftr" sz="quarter" idx="11"/>
          </p:nvPr>
        </p:nvSpPr>
        <p:spPr/>
        <p:txBody>
          <a:bodyPr/>
          <a:lstStyle>
            <a:lvl1pPr>
              <a:defRPr smtClean="0"/>
            </a:lvl1pPr>
          </a:lstStyle>
          <a:p>
            <a:pPr>
              <a:defRPr/>
            </a:pPr>
            <a:r>
              <a:rPr lang="en-US"/>
              <a:t>(C) 2010 Pearson Education, Inc.  All rights reserved.</a:t>
            </a:r>
          </a:p>
        </p:txBody>
      </p:sp>
      <p:sp>
        <p:nvSpPr>
          <p:cNvPr id="7" name="Slide Number Placeholder 6"/>
          <p:cNvSpPr>
            <a:spLocks noGrp="1"/>
          </p:cNvSpPr>
          <p:nvPr>
            <p:ph type="sldNum" sz="quarter" idx="12"/>
          </p:nvPr>
        </p:nvSpPr>
        <p:spPr/>
        <p:txBody>
          <a:bodyPr/>
          <a:lstStyle>
            <a:lvl1pPr>
              <a:defRPr/>
            </a:lvl1pPr>
            <a:extLst/>
          </a:lstStyle>
          <a:p>
            <a:pPr>
              <a:defRPr/>
            </a:pPr>
            <a:fld id="{527878D5-ADD9-47F3-BDEB-3D422431629C}" type="slidenum">
              <a:rPr lang="en-US"/>
              <a:pPr>
                <a:defRPr/>
              </a:pPr>
              <a:t>‹#›</a:t>
            </a:fld>
            <a:endParaRPr lang="en-US"/>
          </a:p>
        </p:txBody>
      </p:sp>
    </p:spTree>
    <p:extLst>
      <p:ext uri="{BB962C8B-B14F-4D97-AF65-F5344CB8AC3E}">
        <p14:creationId xmlns:p14="http://schemas.microsoft.com/office/powerpoint/2010/main" val="38242425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6" name="Freeform 18"/>
          <p:cNvSpPr>
            <a:spLocks/>
          </p:cNvSpPr>
          <p:nvPr/>
        </p:nvSpPr>
        <p:spPr bwMode="auto">
          <a:xfrm>
            <a:off x="485775" y="5938838"/>
            <a:ext cx="3690938" cy="933450"/>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IE"/>
          </a:p>
        </p:txBody>
      </p:sp>
      <p:sp>
        <p:nvSpPr>
          <p:cNvPr id="7" name="Right Triangle 6"/>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a:solidFill>
                  <a:schemeClr val="tx1"/>
                </a:solidFill>
              </a:defRPr>
            </a:lvl1pPr>
            <a:extLst/>
          </a:lstStyle>
          <a:p>
            <a:pPr>
              <a:defRPr/>
            </a:pPr>
            <a:fld id="{4797119D-66CA-46BC-BADE-F42250CB56BF}" type="datetime1">
              <a:rPr lang="en-US"/>
              <a:pPr>
                <a:defRPr/>
              </a:pPr>
              <a:t>3/14/2011</a:t>
            </a:fld>
            <a:endParaRPr lang="en-US"/>
          </a:p>
        </p:txBody>
      </p:sp>
      <p:sp>
        <p:nvSpPr>
          <p:cNvPr id="12" name="Footer Placeholder 5"/>
          <p:cNvSpPr>
            <a:spLocks noGrp="1"/>
          </p:cNvSpPr>
          <p:nvPr>
            <p:ph type="ftr" sz="quarter" idx="11"/>
          </p:nvPr>
        </p:nvSpPr>
        <p:spPr>
          <a:xfrm>
            <a:off x="4379913" y="6408738"/>
            <a:ext cx="2351087" cy="365125"/>
          </a:xfrm>
        </p:spPr>
        <p:txBody>
          <a:bodyPr/>
          <a:lstStyle>
            <a:lvl1pPr>
              <a:defRPr smtClean="0"/>
            </a:lvl1pPr>
          </a:lstStyle>
          <a:p>
            <a:pPr>
              <a:defRPr/>
            </a:pPr>
            <a:r>
              <a:rPr lang="en-US"/>
              <a:t>(C) 2010 Pearson Education, Inc.  All rights reserved.</a:t>
            </a:r>
          </a:p>
        </p:txBody>
      </p:sp>
      <p:sp>
        <p:nvSpPr>
          <p:cNvPr id="13" name="Slide Number Placeholder 6"/>
          <p:cNvSpPr>
            <a:spLocks noGrp="1"/>
          </p:cNvSpPr>
          <p:nvPr>
            <p:ph type="sldNum" sz="quarter" idx="12"/>
          </p:nvPr>
        </p:nvSpPr>
        <p:spPr/>
        <p:txBody>
          <a:bodyPr/>
          <a:lstStyle>
            <a:lvl1pPr>
              <a:defRPr>
                <a:solidFill>
                  <a:schemeClr val="tx1"/>
                </a:solidFill>
              </a:defRPr>
            </a:lvl1pPr>
            <a:extLst/>
          </a:lstStyle>
          <a:p>
            <a:pPr>
              <a:defRPr/>
            </a:pPr>
            <a:fld id="{729C7F53-9468-4692-A477-46B0489F8B22}" type="slidenum">
              <a:rPr lang="en-US"/>
              <a:pPr>
                <a:defRPr/>
              </a:pPr>
              <a:t>‹#›</a:t>
            </a:fld>
            <a:endParaRPr lang="en-US"/>
          </a:p>
        </p:txBody>
      </p:sp>
    </p:spTree>
    <p:extLst>
      <p:ext uri="{BB962C8B-B14F-4D97-AF65-F5344CB8AC3E}">
        <p14:creationId xmlns:p14="http://schemas.microsoft.com/office/powerpoint/2010/main" val="336887629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027" name="Freeform 11"/>
          <p:cNvSpPr>
            <a:spLocks/>
          </p:cNvSpPr>
          <p:nvPr/>
        </p:nvSpPr>
        <p:spPr bwMode="auto">
          <a:xfrm>
            <a:off x="485775" y="5938838"/>
            <a:ext cx="3690938" cy="933450"/>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IE"/>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a:solidFill>
                  <a:schemeClr val="tx1"/>
                </a:solidFill>
                <a:latin typeface="+mn-lt"/>
                <a:cs typeface="+mn-cs"/>
              </a:defRPr>
            </a:lvl1pPr>
            <a:extLst/>
          </a:lstStyle>
          <a:p>
            <a:pPr>
              <a:defRPr/>
            </a:pPr>
            <a:fld id="{E51BB9A1-6E9D-407D-82C8-DBFF10A2D5A8}" type="datetime1">
              <a:rPr lang="en-US"/>
              <a:pPr>
                <a:defRPr/>
              </a:pPr>
              <a:t>3/14/2011</a:t>
            </a:fld>
            <a:endParaRPr lang="en-US"/>
          </a:p>
        </p:txBody>
      </p:sp>
      <p:sp>
        <p:nvSpPr>
          <p:cNvPr id="22" name="Footer Placeholder 21"/>
          <p:cNvSpPr>
            <a:spLocks noGrp="1"/>
          </p:cNvSpPr>
          <p:nvPr>
            <p:ph type="ftr" sz="quarter" idx="3"/>
          </p:nvPr>
        </p:nvSpPr>
        <p:spPr>
          <a:xfrm>
            <a:off x="3962400" y="6408738"/>
            <a:ext cx="2768600" cy="365125"/>
          </a:xfrm>
          <a:prstGeom prst="rect">
            <a:avLst/>
          </a:prstGeom>
        </p:spPr>
        <p:txBody>
          <a:bodyPr vert="horz" wrap="square" lIns="91440" tIns="45720" rIns="91440" bIns="45720" numCol="1" anchor="b" anchorCtr="0" compatLnSpc="1">
            <a:prstTxWarp prst="textNoShape">
              <a:avLst/>
            </a:prstTxWarp>
          </a:bodyPr>
          <a:lstStyle>
            <a:lvl1pPr algn="r">
              <a:defRPr sz="1000" smtClean="0">
                <a:latin typeface="Lucida Sans Unicode" pitchFamily="34" charset="0"/>
              </a:defRPr>
            </a:lvl1pPr>
          </a:lstStyle>
          <a:p>
            <a:pPr>
              <a:defRPr/>
            </a:pPr>
            <a:r>
              <a:rPr lang="en-US"/>
              <a:t>(C) 2010 Pearson Education, Inc.  All rights reserved.</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anchor="b"/>
          <a:lstStyle>
            <a:lvl1pPr algn="r" eaLnBrk="1" fontAlgn="auto" latinLnBrk="0" hangingPunct="1">
              <a:spcBef>
                <a:spcPts val="0"/>
              </a:spcBef>
              <a:spcAft>
                <a:spcPts val="0"/>
              </a:spcAft>
              <a:defRPr kumimoji="0" sz="1000" b="0">
                <a:solidFill>
                  <a:schemeClr val="tx1"/>
                </a:solidFill>
                <a:latin typeface="+mn-lt"/>
                <a:cs typeface="+mn-cs"/>
              </a:defRPr>
            </a:lvl1pPr>
            <a:extLst/>
          </a:lstStyle>
          <a:p>
            <a:pPr>
              <a:defRPr/>
            </a:pPr>
            <a:fld id="{DEF42B8A-7D2A-4409-9A7A-3A6037E82F66}" type="slidenum">
              <a:rPr lang="en-US"/>
              <a:pPr>
                <a:defRPr/>
              </a:pPr>
              <a:t>‹#›</a:t>
            </a:fld>
            <a:endParaRPr lang="en-US"/>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02" r:id="rId7"/>
    <p:sldLayoutId id="2147483712" r:id="rId8"/>
    <p:sldLayoutId id="2147483713" r:id="rId9"/>
    <p:sldLayoutId id="2147483703" r:id="rId10"/>
    <p:sldLayoutId id="2147483704" r:id="rId11"/>
    <p:sldLayoutId id="2147483705"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18"/>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solidFill>
                  <a:srgbClr val="E8F0F4"/>
                </a:solidFill>
                <a:latin typeface="Lucida Sans Unicode" pitchFamily="34" charset="0"/>
              </a:rPr>
              <a:t>(C) 2010 Pearson Education, Inc.  All rights reserved.</a:t>
            </a:r>
          </a:p>
        </p:txBody>
      </p:sp>
      <p:sp>
        <p:nvSpPr>
          <p:cNvPr id="2" name="Title 1"/>
          <p:cNvSpPr>
            <a:spLocks noGrp="1"/>
          </p:cNvSpPr>
          <p:nvPr>
            <p:ph type="ctrTitle"/>
          </p:nvPr>
        </p:nvSpPr>
        <p:spPr/>
        <p:txBody>
          <a:bodyPr/>
          <a:lstStyle/>
          <a:p>
            <a:pPr eaLnBrk="1" fontAlgn="auto" hangingPunct="1">
              <a:spcAft>
                <a:spcPts val="0"/>
              </a:spcAft>
              <a:defRPr/>
            </a:pPr>
            <a:r>
              <a:rPr lang="en-US" dirty="0" smtClean="0">
                <a:solidFill>
                  <a:srgbClr val="3380E6"/>
                </a:solidFill>
                <a:latin typeface="Goudy Sans Medium"/>
              </a:rPr>
              <a:t>Chapter 31</a:t>
            </a:r>
            <a:br>
              <a:rPr lang="en-US" dirty="0" smtClean="0">
                <a:solidFill>
                  <a:srgbClr val="3380E6"/>
                </a:solidFill>
                <a:latin typeface="Goudy Sans Medium"/>
              </a:rPr>
            </a:br>
            <a:r>
              <a:rPr lang="en-US" dirty="0" smtClean="0">
                <a:solidFill>
                  <a:srgbClr val="3380E6"/>
                </a:solidFill>
                <a:latin typeface="Goudy Sans Medium"/>
              </a:rPr>
              <a:t>Web Services</a:t>
            </a:r>
          </a:p>
        </p:txBody>
      </p:sp>
      <p:sp>
        <p:nvSpPr>
          <p:cNvPr id="10244" name="Subtitle 3"/>
          <p:cNvSpPr>
            <a:spLocks noGrp="1"/>
          </p:cNvSpPr>
          <p:nvPr>
            <p:ph type="subTitle" idx="1"/>
          </p:nvPr>
        </p:nvSpPr>
        <p:spPr>
          <a:xfrm>
            <a:off x="685800" y="3611563"/>
            <a:ext cx="7772400" cy="1200150"/>
          </a:xfrm>
        </p:spPr>
        <p:txBody>
          <a:bodyPr/>
          <a:lstStyle/>
          <a:p>
            <a:pPr marR="0" eaLnBrk="1" hangingPunct="1"/>
            <a:r>
              <a:rPr lang="en-US" smtClean="0"/>
              <a:t>Java How to Program, 8/e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31.2  </a:t>
            </a:r>
            <a:r>
              <a:rPr lang="en-US" smtClean="0">
                <a:solidFill>
                  <a:srgbClr val="3380E6"/>
                </a:solidFill>
                <a:latin typeface="Arial"/>
              </a:rPr>
              <a:t>Web Service Basics</a:t>
            </a:r>
          </a:p>
        </p:txBody>
      </p:sp>
      <p:sp>
        <p:nvSpPr>
          <p:cNvPr id="16388" name="Text Placeholder 2"/>
          <p:cNvSpPr>
            <a:spLocks noGrp="1"/>
          </p:cNvSpPr>
          <p:nvPr>
            <p:ph type="body" idx="1"/>
          </p:nvPr>
        </p:nvSpPr>
        <p:spPr/>
        <p:txBody>
          <a:bodyPr/>
          <a:lstStyle/>
          <a:p>
            <a:pPr eaLnBrk="1" hangingPunct="1">
              <a:lnSpc>
                <a:spcPct val="90000"/>
              </a:lnSpc>
            </a:pPr>
            <a:r>
              <a:rPr lang="en-US" sz="2500" smtClean="0">
                <a:solidFill>
                  <a:srgbClr val="000000"/>
                </a:solidFill>
                <a:latin typeface="Times New Roman" pitchFamily="18" charset="0"/>
              </a:rPr>
              <a:t>The machine on which a web service resides is referred to as a </a:t>
            </a:r>
            <a:r>
              <a:rPr lang="en-US" sz="2500" smtClean="0">
                <a:solidFill>
                  <a:srgbClr val="0000FF"/>
                </a:solidFill>
                <a:latin typeface="Times New Roman" pitchFamily="18" charset="0"/>
              </a:rPr>
              <a:t>web service host</a:t>
            </a:r>
            <a:r>
              <a:rPr lang="en-US" sz="2500" smtClean="0">
                <a:solidFill>
                  <a:srgbClr val="000000"/>
                </a:solidFill>
                <a:latin typeface="Times New Roman" pitchFamily="18" charset="0"/>
              </a:rPr>
              <a:t>.</a:t>
            </a:r>
          </a:p>
          <a:p>
            <a:pPr eaLnBrk="1" hangingPunct="1">
              <a:lnSpc>
                <a:spcPct val="90000"/>
              </a:lnSpc>
            </a:pPr>
            <a:r>
              <a:rPr lang="en-US" sz="2500" smtClean="0">
                <a:solidFill>
                  <a:srgbClr val="000000"/>
                </a:solidFill>
                <a:latin typeface="Times New Roman" pitchFamily="18" charset="0"/>
              </a:rPr>
              <a:t>The client application sends a request over a network to the web service host, which processes the request and returns a response over the network to the application.</a:t>
            </a:r>
          </a:p>
          <a:p>
            <a:pPr eaLnBrk="1" hangingPunct="1">
              <a:lnSpc>
                <a:spcPct val="90000"/>
              </a:lnSpc>
            </a:pPr>
            <a:r>
              <a:rPr lang="en-US" sz="2500" smtClean="0">
                <a:solidFill>
                  <a:srgbClr val="000000"/>
                </a:solidFill>
                <a:latin typeface="Times New Roman" pitchFamily="18" charset="0"/>
              </a:rPr>
              <a:t>In Java, a web service is implemented as a class.</a:t>
            </a:r>
          </a:p>
          <a:p>
            <a:pPr eaLnBrk="1" hangingPunct="1">
              <a:lnSpc>
                <a:spcPct val="90000"/>
              </a:lnSpc>
            </a:pPr>
            <a:r>
              <a:rPr lang="en-US" sz="2500" smtClean="0">
                <a:solidFill>
                  <a:srgbClr val="000000"/>
                </a:solidFill>
                <a:latin typeface="Times New Roman" pitchFamily="18" charset="0"/>
              </a:rPr>
              <a:t>The class that represents the web service resides on a server—it’s not part of the client application.</a:t>
            </a:r>
          </a:p>
          <a:p>
            <a:pPr eaLnBrk="1" hangingPunct="1">
              <a:lnSpc>
                <a:spcPct val="90000"/>
              </a:lnSpc>
            </a:pPr>
            <a:r>
              <a:rPr lang="en-US" sz="2500" smtClean="0">
                <a:solidFill>
                  <a:srgbClr val="000000"/>
                </a:solidFill>
                <a:latin typeface="Times New Roman" pitchFamily="18" charset="0"/>
              </a:rPr>
              <a:t>Making a web service available to receive client requests is known as </a:t>
            </a:r>
            <a:r>
              <a:rPr lang="en-US" sz="2500" smtClean="0">
                <a:solidFill>
                  <a:srgbClr val="0000FF"/>
                </a:solidFill>
                <a:latin typeface="Times New Roman" pitchFamily="18" charset="0"/>
              </a:rPr>
              <a:t>publishing a web service</a:t>
            </a:r>
            <a:r>
              <a:rPr lang="en-US" sz="2500" smtClean="0">
                <a:solidFill>
                  <a:srgbClr val="000000"/>
                </a:solidFill>
                <a:latin typeface="Times New Roman" pitchFamily="18" charset="0"/>
              </a:rPr>
              <a:t>; using a web service from a client application is known as </a:t>
            </a:r>
            <a:r>
              <a:rPr lang="en-US" sz="2500" smtClean="0">
                <a:solidFill>
                  <a:srgbClr val="0000FF"/>
                </a:solidFill>
                <a:latin typeface="Times New Roman" pitchFamily="18" charset="0"/>
              </a:rPr>
              <a:t>consuming a web service</a:t>
            </a:r>
            <a:r>
              <a:rPr lang="en-US" sz="2500" smtClean="0">
                <a:solidFill>
                  <a:srgbClr val="000000"/>
                </a:solidFill>
                <a:latin typeface="Times New Roman" pitchFamily="18" charset="0"/>
              </a:rPr>
              <a: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12643" name="Picture 1" descr="ch31imageslidesonly_Page_58.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13667" name="Picture 1" descr="ch31imageslidesonly_Page_59.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14691" name="Picture 1" descr="ch31imageslidesonly_Page_60.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31.9.2 </a:t>
            </a:r>
            <a:r>
              <a:rPr lang="en-US" smtClean="0">
                <a:solidFill>
                  <a:srgbClr val="33B38C"/>
                </a:solidFill>
                <a:latin typeface="Goudy Sans Medium"/>
              </a:rPr>
              <a:t>Consuming the </a:t>
            </a:r>
            <a:r>
              <a:rPr lang="en-US" smtClean="0">
                <a:solidFill>
                  <a:srgbClr val="33B38C"/>
                </a:solidFill>
                <a:latin typeface="Lucida Console"/>
              </a:rPr>
              <a:t>Blackjack</a:t>
            </a:r>
            <a:r>
              <a:rPr lang="en-US" smtClean="0">
                <a:solidFill>
                  <a:srgbClr val="33B38C"/>
                </a:solidFill>
                <a:latin typeface="Goudy Sans Medium"/>
              </a:rPr>
              <a:t> Web Service (cont.)</a:t>
            </a:r>
          </a:p>
        </p:txBody>
      </p:sp>
      <p:sp>
        <p:nvSpPr>
          <p:cNvPr id="115716" name="Text Placeholder 2"/>
          <p:cNvSpPr>
            <a:spLocks noGrp="1"/>
          </p:cNvSpPr>
          <p:nvPr>
            <p:ph type="body" idx="1"/>
          </p:nvPr>
        </p:nvSpPr>
        <p:spPr/>
        <p:txBody>
          <a:bodyPr/>
          <a:lstStyle/>
          <a:p>
            <a:pPr eaLnBrk="1" hangingPunct="1">
              <a:lnSpc>
                <a:spcPct val="90000"/>
              </a:lnSpc>
            </a:pPr>
            <a:r>
              <a:rPr lang="en-US" sz="2500" smtClean="0">
                <a:solidFill>
                  <a:srgbClr val="000000"/>
                </a:solidFill>
                <a:latin typeface="Times New Roman" pitchFamily="18" charset="0"/>
              </a:rPr>
              <a:t>With JAX-WS, the client application must indicate whether it wants to allow the web service to maintain session information.</a:t>
            </a:r>
          </a:p>
          <a:p>
            <a:pPr eaLnBrk="1" hangingPunct="1">
              <a:lnSpc>
                <a:spcPct val="90000"/>
              </a:lnSpc>
            </a:pPr>
            <a:r>
              <a:rPr lang="en-US" sz="2500" smtClean="0">
                <a:solidFill>
                  <a:srgbClr val="000000"/>
                </a:solidFill>
                <a:latin typeface="Times New Roman" pitchFamily="18" charset="0"/>
              </a:rPr>
              <a:t>We first cast the service endpoint interface object to interface type </a:t>
            </a:r>
            <a:r>
              <a:rPr lang="en-US" sz="2500" smtClean="0">
                <a:solidFill>
                  <a:srgbClr val="000000"/>
                </a:solidFill>
                <a:latin typeface="Lucida Console" pitchFamily="49" charset="0"/>
              </a:rPr>
              <a:t>BindingProvider</a:t>
            </a:r>
            <a:r>
              <a:rPr lang="en-US" sz="2500" smtClean="0">
                <a:solidFill>
                  <a:srgbClr val="000000"/>
                </a:solidFill>
                <a:latin typeface="Times New Roman" pitchFamily="18" charset="0"/>
              </a:rPr>
              <a:t>.</a:t>
            </a:r>
          </a:p>
          <a:p>
            <a:pPr eaLnBrk="1" hangingPunct="1">
              <a:lnSpc>
                <a:spcPct val="90000"/>
              </a:lnSpc>
            </a:pPr>
            <a:r>
              <a:rPr lang="en-US" sz="2500" smtClean="0">
                <a:solidFill>
                  <a:srgbClr val="000000"/>
                </a:solidFill>
                <a:latin typeface="Times New Roman" pitchFamily="18" charset="0"/>
              </a:rPr>
              <a:t>A </a:t>
            </a:r>
            <a:r>
              <a:rPr lang="en-US" sz="2500" smtClean="0">
                <a:solidFill>
                  <a:srgbClr val="0000FF"/>
                </a:solidFill>
                <a:latin typeface="LucidaSansTypewriter" pitchFamily="49" charset="0"/>
              </a:rPr>
              <a:t>BindingProvider</a:t>
            </a:r>
            <a:r>
              <a:rPr lang="en-US" sz="2500" smtClean="0">
                <a:solidFill>
                  <a:srgbClr val="000000"/>
                </a:solidFill>
                <a:latin typeface="Times New Roman" pitchFamily="18" charset="0"/>
              </a:rPr>
              <a:t> enables the client to manipulate the request information that will be sent to the server.</a:t>
            </a:r>
          </a:p>
          <a:p>
            <a:pPr eaLnBrk="1" hangingPunct="1">
              <a:lnSpc>
                <a:spcPct val="90000"/>
              </a:lnSpc>
            </a:pPr>
            <a:r>
              <a:rPr lang="en-US" sz="2500" smtClean="0">
                <a:solidFill>
                  <a:srgbClr val="000000"/>
                </a:solidFill>
                <a:latin typeface="Times New Roman" pitchFamily="18" charset="0"/>
              </a:rPr>
              <a:t>This information is stored in an object that implements interface </a:t>
            </a:r>
            <a:r>
              <a:rPr lang="en-US" sz="2500" smtClean="0">
                <a:solidFill>
                  <a:srgbClr val="0000FF"/>
                </a:solidFill>
                <a:latin typeface="LucidaSansTypewriter" pitchFamily="49" charset="0"/>
              </a:rPr>
              <a:t>RequestContext</a:t>
            </a:r>
            <a:r>
              <a:rPr lang="en-US" sz="2500" smtClean="0">
                <a:solidFill>
                  <a:srgbClr val="000000"/>
                </a:solidFill>
                <a:latin typeface="Times New Roman" pitchFamily="18" charset="0"/>
              </a:rPr>
              <a:t>.</a:t>
            </a:r>
          </a:p>
          <a:p>
            <a:pPr eaLnBrk="1" hangingPunct="1">
              <a:lnSpc>
                <a:spcPct val="90000"/>
              </a:lnSpc>
            </a:pPr>
            <a:r>
              <a:rPr lang="en-US" sz="2500" smtClean="0">
                <a:solidFill>
                  <a:srgbClr val="000000"/>
                </a:solidFill>
                <a:latin typeface="Times New Roman" pitchFamily="18" charset="0"/>
              </a:rPr>
              <a:t>The </a:t>
            </a:r>
            <a:r>
              <a:rPr lang="en-US" sz="2500" smtClean="0">
                <a:solidFill>
                  <a:srgbClr val="000000"/>
                </a:solidFill>
                <a:latin typeface="Lucida Console" pitchFamily="49" charset="0"/>
              </a:rPr>
              <a:t>BindingProvider</a:t>
            </a:r>
            <a:r>
              <a:rPr lang="en-US" sz="2500" smtClean="0">
                <a:solidFill>
                  <a:srgbClr val="000000"/>
                </a:solidFill>
                <a:latin typeface="Times New Roman" pitchFamily="18" charset="0"/>
              </a:rPr>
              <a:t> and </a:t>
            </a:r>
            <a:r>
              <a:rPr lang="en-US" sz="2500" smtClean="0">
                <a:solidFill>
                  <a:srgbClr val="000000"/>
                </a:solidFill>
                <a:latin typeface="Lucida Console" pitchFamily="49" charset="0"/>
              </a:rPr>
              <a:t>RequestContext</a:t>
            </a:r>
            <a:r>
              <a:rPr lang="en-US" sz="2500" smtClean="0">
                <a:solidFill>
                  <a:srgbClr val="000000"/>
                </a:solidFill>
                <a:latin typeface="Times New Roman" pitchFamily="18" charset="0"/>
              </a:rPr>
              <a:t> are part of the framework that is created by the IDE when you add a web service client to the application.</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31.9.2 </a:t>
            </a:r>
            <a:r>
              <a:rPr lang="en-US" smtClean="0">
                <a:solidFill>
                  <a:srgbClr val="33B38C"/>
                </a:solidFill>
                <a:latin typeface="Goudy Sans Medium"/>
              </a:rPr>
              <a:t>Consuming the </a:t>
            </a:r>
            <a:r>
              <a:rPr lang="en-US" smtClean="0">
                <a:solidFill>
                  <a:srgbClr val="33B38C"/>
                </a:solidFill>
                <a:latin typeface="Lucida Console"/>
              </a:rPr>
              <a:t>Blackjack</a:t>
            </a:r>
            <a:r>
              <a:rPr lang="en-US" smtClean="0">
                <a:solidFill>
                  <a:srgbClr val="33B38C"/>
                </a:solidFill>
                <a:latin typeface="Goudy Sans Medium"/>
              </a:rPr>
              <a:t> Web Service (cont.)</a:t>
            </a:r>
          </a:p>
        </p:txBody>
      </p:sp>
      <p:sp>
        <p:nvSpPr>
          <p:cNvPr id="116740" name="Text Placeholder 2"/>
          <p:cNvSpPr>
            <a:spLocks noGrp="1"/>
          </p:cNvSpPr>
          <p:nvPr>
            <p:ph type="body" idx="1"/>
          </p:nvPr>
        </p:nvSpPr>
        <p:spPr/>
        <p:txBody>
          <a:bodyPr/>
          <a:lstStyle/>
          <a:p>
            <a:pPr eaLnBrk="1" hangingPunct="1"/>
            <a:r>
              <a:rPr lang="en-US" smtClean="0">
                <a:solidFill>
                  <a:srgbClr val="000000"/>
                </a:solidFill>
                <a:latin typeface="Times New Roman" pitchFamily="18" charset="0"/>
              </a:rPr>
              <a:t>Next, we invoke the </a:t>
            </a:r>
            <a:r>
              <a:rPr lang="en-US" smtClean="0">
                <a:solidFill>
                  <a:srgbClr val="000000"/>
                </a:solidFill>
                <a:latin typeface="Lucida Console" pitchFamily="49" charset="0"/>
              </a:rPr>
              <a:t>BindingProvider</a:t>
            </a:r>
            <a:r>
              <a:rPr lang="en-US" smtClean="0">
                <a:solidFill>
                  <a:srgbClr val="000000"/>
                </a:solidFill>
                <a:latin typeface="Times New Roman" pitchFamily="18" charset="0"/>
              </a:rPr>
              <a:t>’s </a:t>
            </a:r>
            <a:r>
              <a:rPr lang="en-US" smtClean="0">
                <a:solidFill>
                  <a:srgbClr val="0000FF"/>
                </a:solidFill>
                <a:latin typeface="LucidaSansTypewriter" pitchFamily="49" charset="0"/>
              </a:rPr>
              <a:t>getRequestContext</a:t>
            </a:r>
            <a:r>
              <a:rPr lang="en-US" smtClean="0">
                <a:solidFill>
                  <a:srgbClr val="0000FF"/>
                </a:solidFill>
                <a:latin typeface="Times New Roman" pitchFamily="18" charset="0"/>
              </a:rPr>
              <a:t> method</a:t>
            </a:r>
            <a:r>
              <a:rPr lang="en-US" smtClean="0">
                <a:solidFill>
                  <a:srgbClr val="000000"/>
                </a:solidFill>
                <a:latin typeface="Times New Roman" pitchFamily="18" charset="0"/>
              </a:rPr>
              <a:t> to obtain the </a:t>
            </a:r>
            <a:r>
              <a:rPr lang="en-US" smtClean="0">
                <a:solidFill>
                  <a:srgbClr val="000000"/>
                </a:solidFill>
                <a:latin typeface="Lucida Console" pitchFamily="49" charset="0"/>
              </a:rPr>
              <a:t>RequestContext</a:t>
            </a:r>
            <a:r>
              <a:rPr lang="en-US" smtClean="0">
                <a:solidFill>
                  <a:srgbClr val="000000"/>
                </a:solidFill>
                <a:latin typeface="Times New Roman" pitchFamily="18" charset="0"/>
              </a:rPr>
              <a:t> object.</a:t>
            </a:r>
          </a:p>
          <a:p>
            <a:pPr eaLnBrk="1" hangingPunct="1"/>
            <a:r>
              <a:rPr lang="en-US" smtClean="0">
                <a:solidFill>
                  <a:srgbClr val="000000"/>
                </a:solidFill>
                <a:latin typeface="Times New Roman" pitchFamily="18" charset="0"/>
              </a:rPr>
              <a:t>Then we call the </a:t>
            </a:r>
            <a:r>
              <a:rPr lang="en-US" smtClean="0">
                <a:solidFill>
                  <a:srgbClr val="000000"/>
                </a:solidFill>
                <a:latin typeface="Lucida Console" pitchFamily="49" charset="0"/>
              </a:rPr>
              <a:t>RequestContext</a:t>
            </a:r>
            <a:r>
              <a:rPr lang="en-US" smtClean="0">
                <a:solidFill>
                  <a:srgbClr val="000000"/>
                </a:solidFill>
                <a:latin typeface="Times New Roman" pitchFamily="18" charset="0"/>
              </a:rPr>
              <a:t>’s </a:t>
            </a:r>
            <a:r>
              <a:rPr lang="en-US" smtClean="0">
                <a:solidFill>
                  <a:srgbClr val="0000FF"/>
                </a:solidFill>
                <a:latin typeface="LucidaSansTypewriter" pitchFamily="49" charset="0"/>
              </a:rPr>
              <a:t>put</a:t>
            </a:r>
            <a:r>
              <a:rPr lang="en-US" smtClean="0">
                <a:solidFill>
                  <a:srgbClr val="0000FF"/>
                </a:solidFill>
                <a:latin typeface="Times New Roman" pitchFamily="18" charset="0"/>
              </a:rPr>
              <a:t> method</a:t>
            </a:r>
            <a:r>
              <a:rPr lang="en-US" smtClean="0">
                <a:solidFill>
                  <a:srgbClr val="000000"/>
                </a:solidFill>
                <a:latin typeface="Times New Roman" pitchFamily="18" charset="0"/>
              </a:rPr>
              <a:t> to set the property </a:t>
            </a:r>
          </a:p>
          <a:p>
            <a:pPr lvl="3" eaLnBrk="1" hangingPunct="1"/>
            <a:r>
              <a:rPr lang="en-US" smtClean="0">
                <a:solidFill>
                  <a:srgbClr val="000000"/>
                </a:solidFill>
                <a:latin typeface="Lucida Console" pitchFamily="49" charset="0"/>
              </a:rPr>
              <a:t>BindingProvider.SESSION_MAINTAIN_PROPERTY</a:t>
            </a:r>
            <a:r>
              <a:rPr lang="en-US" smtClean="0">
                <a:solidFill>
                  <a:srgbClr val="000000"/>
                </a:solidFill>
                <a:latin typeface="Times New Roman" pitchFamily="18" charset="0"/>
              </a:rPr>
              <a:t> to </a:t>
            </a:r>
            <a:r>
              <a:rPr lang="en-US" smtClean="0">
                <a:solidFill>
                  <a:srgbClr val="000000"/>
                </a:solidFill>
                <a:latin typeface="Lucida Console" pitchFamily="49" charset="0"/>
              </a:rPr>
              <a:t>true</a:t>
            </a:r>
            <a:r>
              <a:rPr lang="en-US" smtClean="0">
                <a:solidFill>
                  <a:srgbClr val="000000"/>
                </a:solidFill>
                <a:latin typeface="Times New Roman" pitchFamily="18" charset="0"/>
              </a:rPr>
              <a:t>.</a:t>
            </a:r>
          </a:p>
          <a:p>
            <a:pPr eaLnBrk="1" hangingPunct="1"/>
            <a:r>
              <a:rPr lang="en-US" smtClean="0">
                <a:solidFill>
                  <a:srgbClr val="000000"/>
                </a:solidFill>
                <a:latin typeface="Times New Roman" pitchFamily="18" charset="0"/>
              </a:rPr>
              <a:t>This enables the client side of the session-tracking mechanism, so that the web service knows which client is invoking the service’s web methods. </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31.10  </a:t>
            </a:r>
            <a:r>
              <a:rPr lang="en-US" smtClean="0">
                <a:solidFill>
                  <a:srgbClr val="3380E6"/>
                </a:solidFill>
                <a:latin typeface="Arial"/>
              </a:rPr>
              <a:t>Consuming a Database-Driven SOAP-Based Web Service </a:t>
            </a:r>
          </a:p>
        </p:txBody>
      </p:sp>
      <p:sp>
        <p:nvSpPr>
          <p:cNvPr id="117764" name="Text Placeholder 2"/>
          <p:cNvSpPr>
            <a:spLocks noGrp="1"/>
          </p:cNvSpPr>
          <p:nvPr>
            <p:ph type="body" idx="1"/>
          </p:nvPr>
        </p:nvSpPr>
        <p:spPr/>
        <p:txBody>
          <a:bodyPr/>
          <a:lstStyle/>
          <a:p>
            <a:pPr eaLnBrk="1" hangingPunct="1"/>
            <a:r>
              <a:rPr lang="en-US" smtClean="0">
                <a:solidFill>
                  <a:srgbClr val="000000"/>
                </a:solidFill>
                <a:latin typeface="Times New Roman" pitchFamily="18" charset="0"/>
              </a:rPr>
              <a:t>In this section, we present an airline reservation web service that receives information regarding the type of seat a customer wishes to reserve and makes a reservation if such a seat is available.</a:t>
            </a:r>
          </a:p>
          <a:p>
            <a:pPr eaLnBrk="1" hangingPunct="1"/>
            <a:r>
              <a:rPr lang="en-US" smtClean="0">
                <a:solidFill>
                  <a:srgbClr val="000000"/>
                </a:solidFill>
                <a:latin typeface="Times New Roman" pitchFamily="18" charset="0"/>
              </a:rPr>
              <a:t>Later in the section, we present a web application that allows a customer to specify a reservation request, then uses the airline reservation web service to attempt to execute the request.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31.10.1 </a:t>
            </a:r>
            <a:r>
              <a:rPr lang="en-US" smtClean="0">
                <a:solidFill>
                  <a:srgbClr val="33B38C"/>
                </a:solidFill>
                <a:latin typeface="Goudy Sans Medium"/>
              </a:rPr>
              <a:t>Creating the </a:t>
            </a:r>
            <a:r>
              <a:rPr lang="en-US" smtClean="0">
                <a:solidFill>
                  <a:srgbClr val="33B38C"/>
                </a:solidFill>
                <a:latin typeface="Lucida Console"/>
              </a:rPr>
              <a:t>Reservation</a:t>
            </a:r>
            <a:r>
              <a:rPr lang="en-US" smtClean="0">
                <a:solidFill>
                  <a:srgbClr val="33B38C"/>
                </a:solidFill>
                <a:latin typeface="Goudy Sans Medium"/>
              </a:rPr>
              <a:t> Database</a:t>
            </a:r>
          </a:p>
        </p:txBody>
      </p:sp>
      <p:sp>
        <p:nvSpPr>
          <p:cNvPr id="118788" name="Text Placeholder 2"/>
          <p:cNvSpPr>
            <a:spLocks noGrp="1"/>
          </p:cNvSpPr>
          <p:nvPr>
            <p:ph type="body" idx="1"/>
          </p:nvPr>
        </p:nvSpPr>
        <p:spPr/>
        <p:txBody>
          <a:bodyPr/>
          <a:lstStyle/>
          <a:p>
            <a:pPr eaLnBrk="1" hangingPunct="1"/>
            <a:r>
              <a:rPr lang="en-US" smtClean="0">
                <a:solidFill>
                  <a:srgbClr val="000000"/>
                </a:solidFill>
                <a:latin typeface="Lucida Console" pitchFamily="49" charset="0"/>
              </a:rPr>
              <a:t>Reservation</a:t>
            </a:r>
            <a:r>
              <a:rPr lang="en-US" smtClean="0">
                <a:solidFill>
                  <a:srgbClr val="000000"/>
                </a:solidFill>
                <a:latin typeface="Times New Roman" pitchFamily="18" charset="0"/>
              </a:rPr>
              <a:t> database containing a single table named </a:t>
            </a:r>
            <a:r>
              <a:rPr lang="en-US" smtClean="0">
                <a:solidFill>
                  <a:srgbClr val="000000"/>
                </a:solidFill>
                <a:latin typeface="Lucida Console" pitchFamily="49" charset="0"/>
              </a:rPr>
              <a:t>Seats</a:t>
            </a:r>
            <a:r>
              <a:rPr lang="en-US" smtClean="0">
                <a:solidFill>
                  <a:srgbClr val="000000"/>
                </a:solidFill>
                <a:latin typeface="Times New Roman" pitchFamily="18" charset="0"/>
              </a:rPr>
              <a:t> to locate a seat matching a client’s request.</a:t>
            </a:r>
          </a:p>
          <a:p>
            <a:pPr eaLnBrk="1" hangingPunct="1"/>
            <a:r>
              <a:rPr lang="en-US" smtClean="0">
                <a:solidFill>
                  <a:srgbClr val="000000"/>
                </a:solidFill>
                <a:latin typeface="Times New Roman" pitchFamily="18" charset="0"/>
              </a:rPr>
              <a:t>The sample data is shown in Fig. 31.18.</a:t>
            </a:r>
          </a:p>
          <a:p>
            <a:pPr eaLnBrk="1" hangingPunct="1"/>
            <a:endParaRPr lang="en-US" smtClean="0">
              <a:solidFill>
                <a:srgbClr val="000000"/>
              </a:solidFill>
              <a:latin typeface="Times New Roman" pitchFamily="18"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19811" name="Picture 1" descr="ch31imageslidesonly_Page_61.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20835" name="Picture 1" descr="ch31imageslidesonly_Page_62.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21859" name="Picture 1" descr="ch31imageslidesonly_Page_63.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31.3  </a:t>
            </a:r>
            <a:r>
              <a:rPr lang="en-US" smtClean="0">
                <a:solidFill>
                  <a:srgbClr val="3380E6"/>
                </a:solidFill>
                <a:latin typeface="Arial"/>
              </a:rPr>
              <a:t>Simple Object Access Protocol (SOAP)</a:t>
            </a:r>
          </a:p>
        </p:txBody>
      </p:sp>
      <p:sp>
        <p:nvSpPr>
          <p:cNvPr id="17412" name="Text Placeholder 2"/>
          <p:cNvSpPr>
            <a:spLocks noGrp="1"/>
          </p:cNvSpPr>
          <p:nvPr>
            <p:ph type="body" idx="1"/>
          </p:nvPr>
        </p:nvSpPr>
        <p:spPr/>
        <p:txBody>
          <a:bodyPr/>
          <a:lstStyle/>
          <a:p>
            <a:pPr eaLnBrk="1" hangingPunct="1">
              <a:lnSpc>
                <a:spcPct val="90000"/>
              </a:lnSpc>
            </a:pPr>
            <a:r>
              <a:rPr lang="en-US" smtClean="0">
                <a:solidFill>
                  <a:srgbClr val="000000"/>
                </a:solidFill>
                <a:latin typeface="Times New Roman" pitchFamily="18" charset="0"/>
              </a:rPr>
              <a:t>The Simple Object Access Protocol (SOAP) is a platform-independent protocol that uses XML to make remote procedure calls, typically over HTTP.</a:t>
            </a:r>
          </a:p>
          <a:p>
            <a:pPr eaLnBrk="1" hangingPunct="1">
              <a:lnSpc>
                <a:spcPct val="90000"/>
              </a:lnSpc>
            </a:pPr>
            <a:r>
              <a:rPr lang="en-US" smtClean="0">
                <a:solidFill>
                  <a:srgbClr val="000000"/>
                </a:solidFill>
                <a:latin typeface="Times New Roman" pitchFamily="18" charset="0"/>
              </a:rPr>
              <a:t>Each request and response is packaged in a </a:t>
            </a:r>
            <a:r>
              <a:rPr lang="en-US" smtClean="0">
                <a:solidFill>
                  <a:srgbClr val="0000FF"/>
                </a:solidFill>
                <a:latin typeface="Times New Roman" pitchFamily="18" charset="0"/>
              </a:rPr>
              <a:t>SOAP message</a:t>
            </a:r>
            <a:r>
              <a:rPr lang="en-US" smtClean="0">
                <a:solidFill>
                  <a:srgbClr val="000000"/>
                </a:solidFill>
                <a:latin typeface="Times New Roman" pitchFamily="18" charset="0"/>
              </a:rPr>
              <a:t>.</a:t>
            </a:r>
          </a:p>
          <a:p>
            <a:pPr lvl="1" eaLnBrk="1" hangingPunct="1">
              <a:lnSpc>
                <a:spcPct val="90000"/>
              </a:lnSpc>
            </a:pPr>
            <a:r>
              <a:rPr lang="en-US" smtClean="0">
                <a:solidFill>
                  <a:srgbClr val="000000"/>
                </a:solidFill>
                <a:latin typeface="Times New Roman" pitchFamily="18" charset="0"/>
              </a:rPr>
              <a:t>Written in XML so that they are computer readable, human readable and platform independent.</a:t>
            </a:r>
          </a:p>
          <a:p>
            <a:pPr eaLnBrk="1" hangingPunct="1">
              <a:lnSpc>
                <a:spcPct val="90000"/>
              </a:lnSpc>
            </a:pPr>
            <a:r>
              <a:rPr lang="en-US" smtClean="0">
                <a:solidFill>
                  <a:srgbClr val="000000"/>
                </a:solidFill>
                <a:latin typeface="Times New Roman" pitchFamily="18" charset="0"/>
              </a:rPr>
              <a:t>Most </a:t>
            </a:r>
            <a:r>
              <a:rPr lang="en-US" smtClean="0">
                <a:solidFill>
                  <a:srgbClr val="0000FF"/>
                </a:solidFill>
                <a:latin typeface="Times New Roman" pitchFamily="18" charset="0"/>
              </a:rPr>
              <a:t>firewalls</a:t>
            </a:r>
            <a:r>
              <a:rPr lang="en-US" smtClean="0">
                <a:solidFill>
                  <a:srgbClr val="000000"/>
                </a:solidFill>
                <a:latin typeface="Times New Roman" pitchFamily="18" charset="0"/>
              </a:rPr>
              <a:t> allow HTTP traffic to pass through, so that clients can browse the web by sending requests to and receiving responses from web servers.</a:t>
            </a:r>
          </a:p>
          <a:p>
            <a:pPr lvl="1" eaLnBrk="1" hangingPunct="1">
              <a:lnSpc>
                <a:spcPct val="90000"/>
              </a:lnSpc>
            </a:pPr>
            <a:r>
              <a:rPr lang="en-US" smtClean="0">
                <a:solidFill>
                  <a:srgbClr val="000000"/>
                </a:solidFill>
                <a:latin typeface="Times New Roman" pitchFamily="18" charset="0"/>
              </a:rPr>
              <a:t>Thus, SOAP-based services can send and receive SOAP messages over HTTP connections with few limitations.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22883" name="Picture 1" descr="ch31imageslidesonly_Page_64.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23907" name="Picture 1" descr="ch31imageslidesonly_Page_65.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24931" name="Picture 1" descr="ch31imageslidesonly_Page_66.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31.10.2 </a:t>
            </a:r>
            <a:r>
              <a:rPr lang="en-US" smtClean="0">
                <a:solidFill>
                  <a:srgbClr val="33B38C"/>
                </a:solidFill>
                <a:latin typeface="Goudy Sans Medium"/>
              </a:rPr>
              <a:t>Creating a Web Application to Interact with the </a:t>
            </a:r>
            <a:r>
              <a:rPr lang="en-US" smtClean="0">
                <a:solidFill>
                  <a:srgbClr val="33B38C"/>
                </a:solidFill>
                <a:latin typeface="Lucida Console"/>
              </a:rPr>
              <a:t>Reservation</a:t>
            </a:r>
            <a:r>
              <a:rPr lang="en-US" smtClean="0">
                <a:solidFill>
                  <a:srgbClr val="33B38C"/>
                </a:solidFill>
                <a:latin typeface="Goudy Sans Medium"/>
              </a:rPr>
              <a:t>  Service</a:t>
            </a:r>
          </a:p>
        </p:txBody>
      </p:sp>
      <p:sp>
        <p:nvSpPr>
          <p:cNvPr id="125956" name="Text Placeholder 2"/>
          <p:cNvSpPr>
            <a:spLocks noGrp="1"/>
          </p:cNvSpPr>
          <p:nvPr>
            <p:ph type="body" idx="1"/>
          </p:nvPr>
        </p:nvSpPr>
        <p:spPr/>
        <p:txBody>
          <a:bodyPr/>
          <a:lstStyle/>
          <a:p>
            <a:pPr eaLnBrk="1" hangingPunct="1"/>
            <a:r>
              <a:rPr lang="en-US" smtClean="0">
                <a:solidFill>
                  <a:srgbClr val="000000"/>
                </a:solidFill>
                <a:latin typeface="Times New Roman" pitchFamily="18" charset="0"/>
              </a:rPr>
              <a:t>This section presents a </a:t>
            </a:r>
            <a:r>
              <a:rPr lang="en-US" smtClean="0">
                <a:solidFill>
                  <a:srgbClr val="000000"/>
                </a:solidFill>
                <a:latin typeface="Lucida Console" pitchFamily="49" charset="0"/>
              </a:rPr>
              <a:t>ReservationClient</a:t>
            </a:r>
            <a:r>
              <a:rPr lang="en-US" smtClean="0">
                <a:solidFill>
                  <a:srgbClr val="000000"/>
                </a:solidFill>
                <a:latin typeface="Times New Roman" pitchFamily="18" charset="0"/>
              </a:rPr>
              <a:t> web application that consumes the </a:t>
            </a:r>
            <a:r>
              <a:rPr lang="en-US" smtClean="0">
                <a:solidFill>
                  <a:srgbClr val="000000"/>
                </a:solidFill>
                <a:latin typeface="Lucida Console" pitchFamily="49" charset="0"/>
              </a:rPr>
              <a:t>Reservation</a:t>
            </a:r>
            <a:r>
              <a:rPr lang="en-US" smtClean="0">
                <a:solidFill>
                  <a:srgbClr val="000000"/>
                </a:solidFill>
                <a:latin typeface="Times New Roman" pitchFamily="18" charset="0"/>
              </a:rPr>
              <a:t> web service.</a:t>
            </a:r>
          </a:p>
          <a:p>
            <a:pPr eaLnBrk="1" hangingPunct="1"/>
            <a:r>
              <a:rPr lang="en-US" smtClean="0">
                <a:solidFill>
                  <a:srgbClr val="000000"/>
                </a:solidFill>
                <a:latin typeface="Times New Roman" pitchFamily="18" charset="0"/>
              </a:rPr>
              <a:t>The application allows users to select seats based on class (</a:t>
            </a:r>
            <a:r>
              <a:rPr lang="en-US" smtClean="0">
                <a:solidFill>
                  <a:srgbClr val="000000"/>
                </a:solidFill>
                <a:latin typeface="Lucida Console" pitchFamily="49" charset="0"/>
              </a:rPr>
              <a:t>"Economy"</a:t>
            </a:r>
            <a:r>
              <a:rPr lang="en-US" smtClean="0">
                <a:solidFill>
                  <a:srgbClr val="000000"/>
                </a:solidFill>
                <a:latin typeface="Times New Roman" pitchFamily="18" charset="0"/>
              </a:rPr>
              <a:t> or </a:t>
            </a:r>
            <a:r>
              <a:rPr lang="en-US" smtClean="0">
                <a:solidFill>
                  <a:srgbClr val="000000"/>
                </a:solidFill>
                <a:latin typeface="Lucida Console" pitchFamily="49" charset="0"/>
              </a:rPr>
              <a:t>"First"</a:t>
            </a:r>
            <a:r>
              <a:rPr lang="en-US" smtClean="0">
                <a:solidFill>
                  <a:srgbClr val="000000"/>
                </a:solidFill>
                <a:latin typeface="Times New Roman" pitchFamily="18" charset="0"/>
              </a:rPr>
              <a:t>) and location (</a:t>
            </a:r>
            <a:r>
              <a:rPr lang="en-US" smtClean="0">
                <a:solidFill>
                  <a:srgbClr val="000000"/>
                </a:solidFill>
                <a:latin typeface="Lucida Console" pitchFamily="49" charset="0"/>
              </a:rPr>
              <a:t>"Aisle"</a:t>
            </a:r>
            <a:r>
              <a:rPr lang="en-US" smtClean="0">
                <a:solidFill>
                  <a:srgbClr val="000000"/>
                </a:solidFill>
                <a:latin typeface="Times New Roman" pitchFamily="18" charset="0"/>
              </a:rPr>
              <a:t>, </a:t>
            </a:r>
            <a:r>
              <a:rPr lang="en-US" smtClean="0">
                <a:solidFill>
                  <a:srgbClr val="000000"/>
                </a:solidFill>
                <a:latin typeface="Lucida Console" pitchFamily="49" charset="0"/>
              </a:rPr>
              <a:t>"Middle"</a:t>
            </a:r>
            <a:r>
              <a:rPr lang="en-US" smtClean="0">
                <a:solidFill>
                  <a:srgbClr val="000000"/>
                </a:solidFill>
                <a:latin typeface="Times New Roman" pitchFamily="18" charset="0"/>
              </a:rPr>
              <a:t> or </a:t>
            </a:r>
            <a:r>
              <a:rPr lang="en-US" smtClean="0">
                <a:solidFill>
                  <a:srgbClr val="000000"/>
                </a:solidFill>
                <a:latin typeface="Lucida Console" pitchFamily="49" charset="0"/>
              </a:rPr>
              <a:t>"Window"</a:t>
            </a:r>
            <a:r>
              <a:rPr lang="en-US" smtClean="0">
                <a:solidFill>
                  <a:srgbClr val="000000"/>
                </a:solidFill>
                <a:latin typeface="Times New Roman" pitchFamily="18" charset="0"/>
              </a:rPr>
              <a:t>), then submit their requests to the airline reservation web service.</a:t>
            </a:r>
          </a:p>
          <a:p>
            <a:pPr eaLnBrk="1" hangingPunct="1"/>
            <a:r>
              <a:rPr lang="en-US" smtClean="0">
                <a:solidFill>
                  <a:srgbClr val="000000"/>
                </a:solidFill>
                <a:latin typeface="Times New Roman" pitchFamily="18" charset="0"/>
              </a:rPr>
              <a:t>If the database request is not successful, the application instructs the user to modify the request and try again.</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26979" name="Picture 1" descr="ch31imageslidesonly_Page_67.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28003" name="Picture 1" descr="ch31imageslidesonly_Page_68.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29027" name="Picture 1" descr="ch31imageslidesonly_Page_69.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30051" name="Picture 1" descr="ch31imageslidesonly_Page_70.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31075" name="Picture 1" descr="ch31imageslidesonly_Page_71.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32099" name="Picture 1" descr="ch31imageslidesonly_Page_72.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31.3  </a:t>
            </a:r>
            <a:r>
              <a:rPr lang="en-US" smtClean="0">
                <a:solidFill>
                  <a:srgbClr val="3380E6"/>
                </a:solidFill>
                <a:latin typeface="Arial"/>
              </a:rPr>
              <a:t>Simple Object Access Protocol (SOAP) (cont.)</a:t>
            </a:r>
          </a:p>
        </p:txBody>
      </p:sp>
      <p:sp>
        <p:nvSpPr>
          <p:cNvPr id="18436" name="Text Placeholder 2"/>
          <p:cNvSpPr>
            <a:spLocks noGrp="1"/>
          </p:cNvSpPr>
          <p:nvPr>
            <p:ph type="body" idx="1"/>
          </p:nvPr>
        </p:nvSpPr>
        <p:spPr/>
        <p:txBody>
          <a:bodyPr/>
          <a:lstStyle/>
          <a:p>
            <a:pPr eaLnBrk="1" hangingPunct="1">
              <a:lnSpc>
                <a:spcPct val="80000"/>
              </a:lnSpc>
            </a:pPr>
            <a:r>
              <a:rPr lang="en-US" sz="2100" smtClean="0">
                <a:solidFill>
                  <a:srgbClr val="000000"/>
                </a:solidFill>
                <a:latin typeface="Times New Roman" pitchFamily="18" charset="0"/>
              </a:rPr>
              <a:t>The </a:t>
            </a:r>
            <a:r>
              <a:rPr lang="en-US" sz="2100" smtClean="0">
                <a:solidFill>
                  <a:srgbClr val="0000FF"/>
                </a:solidFill>
                <a:latin typeface="Times New Roman" pitchFamily="18" charset="0"/>
              </a:rPr>
              <a:t>wire format</a:t>
            </a:r>
            <a:r>
              <a:rPr lang="en-US" sz="2100" smtClean="0">
                <a:solidFill>
                  <a:srgbClr val="000000"/>
                </a:solidFill>
                <a:latin typeface="Times New Roman" pitchFamily="18" charset="0"/>
              </a:rPr>
              <a:t> used to transmit requests and responses must support all types passed between the applications.</a:t>
            </a:r>
          </a:p>
          <a:p>
            <a:pPr eaLnBrk="1" hangingPunct="1">
              <a:lnSpc>
                <a:spcPct val="80000"/>
              </a:lnSpc>
            </a:pPr>
            <a:r>
              <a:rPr lang="en-US" sz="2100" smtClean="0">
                <a:solidFill>
                  <a:srgbClr val="000000"/>
                </a:solidFill>
                <a:latin typeface="Times New Roman" pitchFamily="18" charset="0"/>
              </a:rPr>
              <a:t>When a program invokes a method of a SOAP web service, the request and all relevant information are packaged in a SOAP message enclosed in a </a:t>
            </a:r>
            <a:r>
              <a:rPr lang="en-US" sz="2100" smtClean="0">
                <a:solidFill>
                  <a:srgbClr val="0000FF"/>
                </a:solidFill>
                <a:latin typeface="Times New Roman" pitchFamily="18" charset="0"/>
              </a:rPr>
              <a:t>SOAP envelope</a:t>
            </a:r>
            <a:r>
              <a:rPr lang="en-US" sz="2100" smtClean="0">
                <a:solidFill>
                  <a:srgbClr val="000000"/>
                </a:solidFill>
                <a:latin typeface="Times New Roman" pitchFamily="18" charset="0"/>
              </a:rPr>
              <a:t> and sent to the server on which the web service resides.</a:t>
            </a:r>
          </a:p>
          <a:p>
            <a:pPr eaLnBrk="1" hangingPunct="1">
              <a:lnSpc>
                <a:spcPct val="80000"/>
              </a:lnSpc>
            </a:pPr>
            <a:r>
              <a:rPr lang="en-US" sz="2100" smtClean="0">
                <a:solidFill>
                  <a:srgbClr val="000000"/>
                </a:solidFill>
                <a:latin typeface="Times New Roman" pitchFamily="18" charset="0"/>
              </a:rPr>
              <a:t>When the web service receives this SOAP message, it parses the XML representing the message, then processes the message’s contents.</a:t>
            </a:r>
          </a:p>
          <a:p>
            <a:pPr eaLnBrk="1" hangingPunct="1">
              <a:lnSpc>
                <a:spcPct val="80000"/>
              </a:lnSpc>
            </a:pPr>
            <a:r>
              <a:rPr lang="en-US" sz="2100" smtClean="0">
                <a:solidFill>
                  <a:srgbClr val="000000"/>
                </a:solidFill>
                <a:latin typeface="Times New Roman" pitchFamily="18" charset="0"/>
              </a:rPr>
              <a:t>The message specifies the method that the client wishes to execute and the arguments the client passed to that method.</a:t>
            </a:r>
          </a:p>
          <a:p>
            <a:pPr eaLnBrk="1" hangingPunct="1">
              <a:lnSpc>
                <a:spcPct val="80000"/>
              </a:lnSpc>
            </a:pPr>
            <a:r>
              <a:rPr lang="en-US" sz="2100" smtClean="0">
                <a:solidFill>
                  <a:srgbClr val="000000"/>
                </a:solidFill>
                <a:latin typeface="Times New Roman" pitchFamily="18" charset="0"/>
              </a:rPr>
              <a:t>The web service calls the method with the specified arguments (if any) and sends the response back to the client in another SOAP message.</a:t>
            </a:r>
          </a:p>
          <a:p>
            <a:pPr eaLnBrk="1" hangingPunct="1">
              <a:lnSpc>
                <a:spcPct val="80000"/>
              </a:lnSpc>
            </a:pPr>
            <a:r>
              <a:rPr lang="en-US" sz="2100" smtClean="0">
                <a:solidFill>
                  <a:srgbClr val="000000"/>
                </a:solidFill>
                <a:latin typeface="Times New Roman" pitchFamily="18" charset="0"/>
              </a:rPr>
              <a:t>The client parses the response to retrieve the method’s result.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33123" name="Picture 1" descr="ch31imageslidesonly_Page_73.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34147" name="Picture 1" descr="ch31imageslidesonly_Page_74.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35171" name="Picture 1" descr="ch31imageslidesonly_Page_75.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36195" name="Picture 1" descr="ch31imageslidesonly_Page_76.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31.11  </a:t>
            </a:r>
            <a:r>
              <a:rPr lang="en-US" smtClean="0">
                <a:solidFill>
                  <a:srgbClr val="3380E6"/>
                </a:solidFill>
                <a:latin typeface="Arial"/>
              </a:rPr>
              <a:t>Equation Generator: Returning User-Defined Types</a:t>
            </a:r>
          </a:p>
        </p:txBody>
      </p:sp>
      <p:sp>
        <p:nvSpPr>
          <p:cNvPr id="137220" name="Text Placeholder 2"/>
          <p:cNvSpPr>
            <a:spLocks noGrp="1"/>
          </p:cNvSpPr>
          <p:nvPr>
            <p:ph type="body" idx="1"/>
          </p:nvPr>
        </p:nvSpPr>
        <p:spPr/>
        <p:txBody>
          <a:bodyPr/>
          <a:lstStyle/>
          <a:p>
            <a:pPr eaLnBrk="1" hangingPunct="1">
              <a:lnSpc>
                <a:spcPct val="80000"/>
              </a:lnSpc>
            </a:pPr>
            <a:r>
              <a:rPr lang="en-US" sz="2100" smtClean="0">
                <a:solidFill>
                  <a:srgbClr val="000000"/>
                </a:solidFill>
                <a:latin typeface="Times New Roman" pitchFamily="18" charset="0"/>
              </a:rPr>
              <a:t>Most of the web services we’ve demonstrated received and returned primitive-type instances. </a:t>
            </a:r>
          </a:p>
          <a:p>
            <a:pPr eaLnBrk="1" hangingPunct="1">
              <a:lnSpc>
                <a:spcPct val="80000"/>
              </a:lnSpc>
            </a:pPr>
            <a:r>
              <a:rPr lang="en-US" sz="2100" smtClean="0">
                <a:solidFill>
                  <a:srgbClr val="000000"/>
                </a:solidFill>
                <a:latin typeface="Times New Roman" pitchFamily="18" charset="0"/>
              </a:rPr>
              <a:t>It’s also possible to process instances of class types in a web service. </a:t>
            </a:r>
          </a:p>
          <a:p>
            <a:pPr eaLnBrk="1" hangingPunct="1">
              <a:lnSpc>
                <a:spcPct val="80000"/>
              </a:lnSpc>
            </a:pPr>
            <a:r>
              <a:rPr lang="en-US" sz="2100" smtClean="0">
                <a:solidFill>
                  <a:srgbClr val="000000"/>
                </a:solidFill>
                <a:latin typeface="Times New Roman" pitchFamily="18" charset="0"/>
              </a:rPr>
              <a:t>This section presents a RESTful </a:t>
            </a:r>
            <a:r>
              <a:rPr lang="en-US" sz="2100" smtClean="0">
                <a:solidFill>
                  <a:srgbClr val="000000"/>
                </a:solidFill>
                <a:latin typeface="Lucida Console" pitchFamily="49" charset="0"/>
              </a:rPr>
              <a:t>EquationGenerator</a:t>
            </a:r>
            <a:r>
              <a:rPr lang="en-US" sz="2100" smtClean="0">
                <a:solidFill>
                  <a:srgbClr val="000000"/>
                </a:solidFill>
                <a:latin typeface="Times New Roman" pitchFamily="18" charset="0"/>
              </a:rPr>
              <a:t> web service that generates random arithmetic equations of type </a:t>
            </a:r>
            <a:r>
              <a:rPr lang="en-US" sz="2100" smtClean="0">
                <a:solidFill>
                  <a:srgbClr val="000000"/>
                </a:solidFill>
                <a:latin typeface="Lucida Console" pitchFamily="49" charset="0"/>
              </a:rPr>
              <a:t>Equation</a:t>
            </a:r>
            <a:r>
              <a:rPr lang="en-US" sz="2100" smtClean="0">
                <a:solidFill>
                  <a:srgbClr val="000000"/>
                </a:solidFill>
                <a:latin typeface="Times New Roman" pitchFamily="18" charset="0"/>
              </a:rPr>
              <a:t>. </a:t>
            </a:r>
          </a:p>
          <a:p>
            <a:pPr eaLnBrk="1" hangingPunct="1">
              <a:lnSpc>
                <a:spcPct val="80000"/>
              </a:lnSpc>
            </a:pPr>
            <a:r>
              <a:rPr lang="en-US" sz="2100" smtClean="0">
                <a:solidFill>
                  <a:srgbClr val="000000"/>
                </a:solidFill>
                <a:latin typeface="Times New Roman" pitchFamily="18" charset="0"/>
              </a:rPr>
              <a:t>The client is a math-tutoring application that accepts information about the mathematical question that the user wishes to attempt (addition, subtraction or multiplication) and the skill level of the user (1 specifies equations using numbers from 1 through 9, 2 specifies equations involving numbers from 10 through 99, and 3 specifies equations containing numbers from 100 through 999).</a:t>
            </a:r>
          </a:p>
          <a:p>
            <a:pPr eaLnBrk="1" hangingPunct="1">
              <a:lnSpc>
                <a:spcPct val="80000"/>
              </a:lnSpc>
            </a:pPr>
            <a:r>
              <a:rPr lang="en-US" sz="2100" smtClean="0">
                <a:solidFill>
                  <a:srgbClr val="000000"/>
                </a:solidFill>
                <a:latin typeface="Times New Roman" pitchFamily="18" charset="0"/>
              </a:rPr>
              <a:t>The web service then generates an equation consisting of random numbers in the proper range. </a:t>
            </a:r>
          </a:p>
          <a:p>
            <a:pPr eaLnBrk="1" hangingPunct="1">
              <a:lnSpc>
                <a:spcPct val="80000"/>
              </a:lnSpc>
            </a:pPr>
            <a:r>
              <a:rPr lang="en-US" sz="2100" smtClean="0">
                <a:solidFill>
                  <a:srgbClr val="000000"/>
                </a:solidFill>
                <a:latin typeface="Times New Roman" pitchFamily="18" charset="0"/>
              </a:rPr>
              <a:t>The client application receives the </a:t>
            </a:r>
            <a:r>
              <a:rPr lang="en-US" sz="2100" smtClean="0">
                <a:solidFill>
                  <a:srgbClr val="000000"/>
                </a:solidFill>
                <a:latin typeface="Lucida Console" pitchFamily="49" charset="0"/>
              </a:rPr>
              <a:t>Equation</a:t>
            </a:r>
            <a:r>
              <a:rPr lang="en-US" sz="2100" smtClean="0">
                <a:solidFill>
                  <a:srgbClr val="000000"/>
                </a:solidFill>
                <a:latin typeface="Times New Roman" pitchFamily="18" charset="0"/>
              </a:rPr>
              <a:t> and displays the sample question to the user</a:t>
            </a:r>
            <a:r>
              <a:rPr lang="en-US" sz="2100" i="1" smtClean="0">
                <a:solidFill>
                  <a:srgbClr val="000000"/>
                </a:solidFill>
                <a:latin typeface="Times New Roman" pitchFamily="18" charset="0"/>
              </a:rPr>
              <a:t>.</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31.11  </a:t>
            </a:r>
            <a:r>
              <a:rPr lang="en-US" smtClean="0">
                <a:solidFill>
                  <a:srgbClr val="3380E6"/>
                </a:solidFill>
                <a:latin typeface="Arial"/>
              </a:rPr>
              <a:t>Equation Generator: Returning User-Defined Types</a:t>
            </a:r>
          </a:p>
        </p:txBody>
      </p:sp>
      <p:sp>
        <p:nvSpPr>
          <p:cNvPr id="138244" name="Text Placeholder 2"/>
          <p:cNvSpPr>
            <a:spLocks noGrp="1"/>
          </p:cNvSpPr>
          <p:nvPr>
            <p:ph type="body" idx="1"/>
          </p:nvPr>
        </p:nvSpPr>
        <p:spPr/>
        <p:txBody>
          <a:bodyPr/>
          <a:lstStyle/>
          <a:p>
            <a:pPr eaLnBrk="1" hangingPunct="1"/>
            <a:r>
              <a:rPr lang="en-US" smtClean="0">
                <a:solidFill>
                  <a:srgbClr val="000000"/>
                </a:solidFill>
                <a:latin typeface="Times New Roman" pitchFamily="18" charset="0"/>
              </a:rPr>
              <a:t>We define class </a:t>
            </a:r>
            <a:r>
              <a:rPr lang="en-US" smtClean="0">
                <a:solidFill>
                  <a:srgbClr val="000000"/>
                </a:solidFill>
                <a:latin typeface="Lucida Console" pitchFamily="49" charset="0"/>
              </a:rPr>
              <a:t>Equation</a:t>
            </a:r>
            <a:r>
              <a:rPr lang="en-US" smtClean="0">
                <a:solidFill>
                  <a:srgbClr val="000000"/>
                </a:solidFill>
                <a:latin typeface="Times New Roman" pitchFamily="18" charset="0"/>
              </a:rPr>
              <a:t> in Fig. 31.22. </a:t>
            </a:r>
          </a:p>
          <a:p>
            <a:pPr eaLnBrk="1" hangingPunct="1"/>
            <a:r>
              <a:rPr lang="en-US" smtClean="0">
                <a:solidFill>
                  <a:srgbClr val="000000"/>
                </a:solidFill>
                <a:latin typeface="Times New Roman" pitchFamily="18" charset="0"/>
              </a:rPr>
              <a:t>The only requirement for serialization and deserialization to work with the JAXB and Gson classes is that class </a:t>
            </a:r>
            <a:r>
              <a:rPr lang="en-US" smtClean="0">
                <a:solidFill>
                  <a:srgbClr val="000000"/>
                </a:solidFill>
                <a:latin typeface="Lucida Console" pitchFamily="49" charset="0"/>
              </a:rPr>
              <a:t>Equation</a:t>
            </a:r>
            <a:r>
              <a:rPr lang="en-US" smtClean="0">
                <a:solidFill>
                  <a:srgbClr val="000000"/>
                </a:solidFill>
                <a:latin typeface="Times New Roman" pitchFamily="18" charset="0"/>
              </a:rPr>
              <a:t> must have the same </a:t>
            </a:r>
            <a:r>
              <a:rPr lang="en-US" smtClean="0">
                <a:solidFill>
                  <a:srgbClr val="000000"/>
                </a:solidFill>
                <a:latin typeface="Lucida Console" pitchFamily="49" charset="0"/>
              </a:rPr>
              <a:t>public</a:t>
            </a:r>
            <a:r>
              <a:rPr lang="en-US" smtClean="0">
                <a:solidFill>
                  <a:srgbClr val="000000"/>
                </a:solidFill>
                <a:latin typeface="Times New Roman" pitchFamily="18" charset="0"/>
              </a:rPr>
              <a:t> properties on both the server and the client.</a:t>
            </a:r>
          </a:p>
          <a:p>
            <a:pPr eaLnBrk="1" hangingPunct="1"/>
            <a:r>
              <a:rPr lang="en-US" smtClean="0">
                <a:solidFill>
                  <a:srgbClr val="000000"/>
                </a:solidFill>
                <a:latin typeface="Times New Roman" pitchFamily="18" charset="0"/>
              </a:rPr>
              <a:t>Such properties can be public instance variables or private instance variables that have corresponding </a:t>
            </a:r>
            <a:r>
              <a:rPr lang="en-US" i="1" smtClean="0">
                <a:solidFill>
                  <a:srgbClr val="000000"/>
                </a:solidFill>
                <a:latin typeface="Times New Roman" pitchFamily="18" charset="0"/>
              </a:rPr>
              <a:t>set </a:t>
            </a:r>
            <a:r>
              <a:rPr lang="en-US" smtClean="0">
                <a:solidFill>
                  <a:srgbClr val="000000"/>
                </a:solidFill>
                <a:latin typeface="Times New Roman" pitchFamily="18" charset="0"/>
              </a:rPr>
              <a:t>and</a:t>
            </a:r>
            <a:r>
              <a:rPr lang="en-US" i="1" smtClean="0">
                <a:solidFill>
                  <a:srgbClr val="000000"/>
                </a:solidFill>
                <a:latin typeface="Times New Roman" pitchFamily="18" charset="0"/>
              </a:rPr>
              <a:t> get </a:t>
            </a:r>
            <a:r>
              <a:rPr lang="en-US" smtClean="0">
                <a:solidFill>
                  <a:srgbClr val="000000"/>
                </a:solidFill>
                <a:latin typeface="Times New Roman" pitchFamily="18" charset="0"/>
              </a:rPr>
              <a:t>methods</a:t>
            </a:r>
            <a:r>
              <a:rPr lang="en-US" i="1" smtClean="0">
                <a:solidFill>
                  <a:srgbClr val="000000"/>
                </a:solidFill>
                <a:latin typeface="Times New Roman" pitchFamily="18" charset="0"/>
              </a:rPr>
              <a: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39267" name="Picture 1" descr="ch31imageslidesonly_Page_77.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40291" name="Picture 1" descr="ch31imageslidesonly_Page_78.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41315" name="Picture 1" descr="ch31imageslidesonly_Page_79.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42339" name="Picture 1" descr="ch31imageslidesonly_Page_80.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31.4  </a:t>
            </a:r>
            <a:r>
              <a:rPr lang="en-US" smtClean="0">
                <a:solidFill>
                  <a:srgbClr val="3380E6"/>
                </a:solidFill>
                <a:latin typeface="Arial"/>
              </a:rPr>
              <a:t>Representational State Transfer (REST)</a:t>
            </a:r>
          </a:p>
        </p:txBody>
      </p:sp>
      <p:sp>
        <p:nvSpPr>
          <p:cNvPr id="19460" name="Text Placeholder 2"/>
          <p:cNvSpPr>
            <a:spLocks noGrp="1"/>
          </p:cNvSpPr>
          <p:nvPr>
            <p:ph type="body" idx="1"/>
          </p:nvPr>
        </p:nvSpPr>
        <p:spPr/>
        <p:txBody>
          <a:bodyPr/>
          <a:lstStyle/>
          <a:p>
            <a:pPr eaLnBrk="1" hangingPunct="1">
              <a:lnSpc>
                <a:spcPct val="90000"/>
              </a:lnSpc>
            </a:pPr>
            <a:r>
              <a:rPr lang="en-US" sz="2500" smtClean="0">
                <a:solidFill>
                  <a:srgbClr val="000000"/>
                </a:solidFill>
                <a:latin typeface="Times New Roman" pitchFamily="18" charset="0"/>
              </a:rPr>
              <a:t>Representational State Transfer (REST)</a:t>
            </a:r>
            <a:r>
              <a:rPr lang="en-US" sz="2500" smtClean="0">
                <a:solidFill>
                  <a:srgbClr val="0000FF"/>
                </a:solidFill>
                <a:latin typeface="Times New Roman" pitchFamily="18" charset="0"/>
              </a:rPr>
              <a:t> </a:t>
            </a:r>
            <a:r>
              <a:rPr lang="en-US" sz="2500" smtClean="0">
                <a:solidFill>
                  <a:srgbClr val="000000"/>
                </a:solidFill>
                <a:latin typeface="Times New Roman" pitchFamily="18" charset="0"/>
              </a:rPr>
              <a:t>refers to an architectural style for implementing web services.</a:t>
            </a:r>
          </a:p>
          <a:p>
            <a:pPr lvl="1" eaLnBrk="1" hangingPunct="1">
              <a:lnSpc>
                <a:spcPct val="90000"/>
              </a:lnSpc>
            </a:pPr>
            <a:r>
              <a:rPr lang="en-US" sz="2100" smtClean="0">
                <a:solidFill>
                  <a:srgbClr val="000000"/>
                </a:solidFill>
                <a:latin typeface="Times New Roman" pitchFamily="18" charset="0"/>
              </a:rPr>
              <a:t>Often called </a:t>
            </a:r>
            <a:r>
              <a:rPr lang="en-US" sz="2100" smtClean="0">
                <a:solidFill>
                  <a:srgbClr val="0000FF"/>
                </a:solidFill>
                <a:latin typeface="Times New Roman" pitchFamily="18" charset="0"/>
              </a:rPr>
              <a:t>RESTful web services</a:t>
            </a:r>
            <a:r>
              <a:rPr lang="en-US" sz="2100" smtClean="0">
                <a:solidFill>
                  <a:srgbClr val="000000"/>
                </a:solidFill>
                <a:latin typeface="Times New Roman" pitchFamily="18" charset="0"/>
              </a:rPr>
              <a:t>.</a:t>
            </a:r>
          </a:p>
          <a:p>
            <a:pPr eaLnBrk="1" hangingPunct="1">
              <a:lnSpc>
                <a:spcPct val="90000"/>
              </a:lnSpc>
            </a:pPr>
            <a:r>
              <a:rPr lang="en-US" sz="2500" smtClean="0">
                <a:solidFill>
                  <a:srgbClr val="000000"/>
                </a:solidFill>
                <a:latin typeface="Times New Roman" pitchFamily="18" charset="0"/>
              </a:rPr>
              <a:t>RESTful web services are implemented using web standards.</a:t>
            </a:r>
          </a:p>
          <a:p>
            <a:pPr eaLnBrk="1" hangingPunct="1">
              <a:lnSpc>
                <a:spcPct val="90000"/>
              </a:lnSpc>
            </a:pPr>
            <a:r>
              <a:rPr lang="en-US" sz="2500" smtClean="0">
                <a:solidFill>
                  <a:srgbClr val="000000"/>
                </a:solidFill>
                <a:latin typeface="Times New Roman" pitchFamily="18" charset="0"/>
              </a:rPr>
              <a:t>Each method in a RESTful web service is identified by a unique URL.</a:t>
            </a:r>
          </a:p>
          <a:p>
            <a:pPr eaLnBrk="1" hangingPunct="1">
              <a:lnSpc>
                <a:spcPct val="90000"/>
              </a:lnSpc>
            </a:pPr>
            <a:r>
              <a:rPr lang="en-US" sz="2500" smtClean="0">
                <a:solidFill>
                  <a:srgbClr val="000000"/>
                </a:solidFill>
                <a:latin typeface="Times New Roman" pitchFamily="18" charset="0"/>
              </a:rPr>
              <a:t>Thus, when the server receives a request, it immediately knows what operation to perform.</a:t>
            </a:r>
          </a:p>
          <a:p>
            <a:pPr lvl="1" eaLnBrk="1" hangingPunct="1">
              <a:lnSpc>
                <a:spcPct val="90000"/>
              </a:lnSpc>
            </a:pPr>
            <a:r>
              <a:rPr lang="en-US" sz="2100" smtClean="0">
                <a:solidFill>
                  <a:srgbClr val="000000"/>
                </a:solidFill>
                <a:latin typeface="Times New Roman" pitchFamily="18" charset="0"/>
              </a:rPr>
              <a:t>Can be used in a program or directly from a web browser.</a:t>
            </a:r>
          </a:p>
          <a:p>
            <a:pPr lvl="1" eaLnBrk="1" hangingPunct="1">
              <a:lnSpc>
                <a:spcPct val="90000"/>
              </a:lnSpc>
            </a:pPr>
            <a:r>
              <a:rPr lang="en-US" sz="2100" smtClean="0">
                <a:solidFill>
                  <a:srgbClr val="000000"/>
                </a:solidFill>
                <a:latin typeface="Times New Roman" pitchFamily="18" charset="0"/>
              </a:rPr>
              <a:t>The results of a particular operation may be cached locally by the browser when the service is invoked with a </a:t>
            </a:r>
            <a:r>
              <a:rPr lang="en-US" sz="2100" smtClean="0">
                <a:solidFill>
                  <a:srgbClr val="000000"/>
                </a:solidFill>
                <a:latin typeface="Lucida Console" pitchFamily="49" charset="0"/>
              </a:rPr>
              <a:t>GET</a:t>
            </a:r>
            <a:r>
              <a:rPr lang="en-US" sz="2100" smtClean="0">
                <a:solidFill>
                  <a:srgbClr val="000000"/>
                </a:solidFill>
                <a:latin typeface="Times New Roman" pitchFamily="18" charset="0"/>
              </a:rPr>
              <a:t> request.</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43363" name="Picture 1" descr="ch31imageslidesonly_Page_81.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31.11.1 </a:t>
            </a:r>
            <a:r>
              <a:rPr lang="en-US" smtClean="0">
                <a:solidFill>
                  <a:srgbClr val="33B38C"/>
                </a:solidFill>
                <a:latin typeface="Goudy Sans Medium"/>
              </a:rPr>
              <a:t>Creating the REST-Based XML </a:t>
            </a:r>
            <a:r>
              <a:rPr lang="en-US" smtClean="0">
                <a:solidFill>
                  <a:srgbClr val="33B38C"/>
                </a:solidFill>
                <a:latin typeface="Lucida Console"/>
              </a:rPr>
              <a:t>EquationGenerator</a:t>
            </a:r>
            <a:r>
              <a:rPr lang="en-US" smtClean="0">
                <a:solidFill>
                  <a:srgbClr val="33B38C"/>
                </a:solidFill>
                <a:latin typeface="Goudy Sans Medium"/>
              </a:rPr>
              <a:t> Web Service</a:t>
            </a:r>
          </a:p>
        </p:txBody>
      </p:sp>
      <p:sp>
        <p:nvSpPr>
          <p:cNvPr id="144388" name="Text Placeholder 2"/>
          <p:cNvSpPr>
            <a:spLocks noGrp="1"/>
          </p:cNvSpPr>
          <p:nvPr>
            <p:ph type="body" idx="1"/>
          </p:nvPr>
        </p:nvSpPr>
        <p:spPr/>
        <p:txBody>
          <a:bodyPr/>
          <a:lstStyle/>
          <a:p>
            <a:pPr eaLnBrk="1" hangingPunct="1">
              <a:lnSpc>
                <a:spcPct val="80000"/>
              </a:lnSpc>
            </a:pPr>
            <a:r>
              <a:rPr lang="en-US" sz="2500" smtClean="0">
                <a:solidFill>
                  <a:srgbClr val="000000"/>
                </a:solidFill>
                <a:latin typeface="Times New Roman" pitchFamily="18" charset="0"/>
              </a:rPr>
              <a:t>Figure 31.23 presents the </a:t>
            </a:r>
            <a:r>
              <a:rPr lang="en-US" sz="2500" smtClean="0">
                <a:solidFill>
                  <a:srgbClr val="000000"/>
                </a:solidFill>
                <a:latin typeface="Lucida Console" pitchFamily="49" charset="0"/>
              </a:rPr>
              <a:t>EquationGeneratorXML</a:t>
            </a:r>
            <a:r>
              <a:rPr lang="en-US" sz="2500" smtClean="0">
                <a:solidFill>
                  <a:srgbClr val="000000"/>
                </a:solidFill>
                <a:latin typeface="Times New Roman" pitchFamily="18" charset="0"/>
              </a:rPr>
              <a:t> web service’s class for creating randomly generated </a:t>
            </a:r>
            <a:r>
              <a:rPr lang="en-US" sz="2500" smtClean="0">
                <a:solidFill>
                  <a:srgbClr val="000000"/>
                </a:solidFill>
                <a:latin typeface="Lucida Console" pitchFamily="49" charset="0"/>
              </a:rPr>
              <a:t>Equation</a:t>
            </a:r>
            <a:r>
              <a:rPr lang="en-US" sz="2500" smtClean="0">
                <a:solidFill>
                  <a:srgbClr val="000000"/>
                </a:solidFill>
                <a:latin typeface="Times New Roman" pitchFamily="18" charset="0"/>
              </a:rPr>
              <a:t>s.</a:t>
            </a:r>
          </a:p>
          <a:p>
            <a:pPr eaLnBrk="1" hangingPunct="1">
              <a:lnSpc>
                <a:spcPct val="80000"/>
              </a:lnSpc>
            </a:pPr>
            <a:r>
              <a:rPr lang="en-US" sz="2500" smtClean="0">
                <a:solidFill>
                  <a:srgbClr val="000000"/>
                </a:solidFill>
                <a:latin typeface="Times New Roman" pitchFamily="18" charset="0"/>
              </a:rPr>
              <a:t>Method </a:t>
            </a:r>
            <a:r>
              <a:rPr lang="en-US" sz="2500" smtClean="0">
                <a:solidFill>
                  <a:srgbClr val="000000"/>
                </a:solidFill>
                <a:latin typeface="Lucida Console" pitchFamily="49" charset="0"/>
              </a:rPr>
              <a:t>getXml</a:t>
            </a:r>
            <a:r>
              <a:rPr lang="en-US" sz="2500" smtClean="0">
                <a:solidFill>
                  <a:srgbClr val="000000"/>
                </a:solidFill>
                <a:latin typeface="Times New Roman" pitchFamily="18" charset="0"/>
              </a:rPr>
              <a:t> (lines 19–38) takes two parameters—a </a:t>
            </a:r>
            <a:r>
              <a:rPr lang="en-US" sz="2500" smtClean="0">
                <a:solidFill>
                  <a:srgbClr val="000000"/>
                </a:solidFill>
                <a:latin typeface="Lucida Console" pitchFamily="49" charset="0"/>
              </a:rPr>
              <a:t>String</a:t>
            </a:r>
            <a:r>
              <a:rPr lang="en-US" sz="2500" smtClean="0">
                <a:solidFill>
                  <a:srgbClr val="000000"/>
                </a:solidFill>
                <a:latin typeface="Times New Roman" pitchFamily="18" charset="0"/>
              </a:rPr>
              <a:t> representing the mathematical operation (</a:t>
            </a:r>
            <a:r>
              <a:rPr lang="en-US" sz="2500" smtClean="0">
                <a:solidFill>
                  <a:srgbClr val="000000"/>
                </a:solidFill>
                <a:latin typeface="Lucida Console" pitchFamily="49" charset="0"/>
              </a:rPr>
              <a:t>"add"</a:t>
            </a:r>
            <a:r>
              <a:rPr lang="en-US" sz="2500" smtClean="0">
                <a:solidFill>
                  <a:srgbClr val="000000"/>
                </a:solidFill>
                <a:latin typeface="Times New Roman" pitchFamily="18" charset="0"/>
              </a:rPr>
              <a:t>, </a:t>
            </a:r>
            <a:r>
              <a:rPr lang="en-US" sz="2500" smtClean="0">
                <a:solidFill>
                  <a:srgbClr val="000000"/>
                </a:solidFill>
                <a:latin typeface="Lucida Console" pitchFamily="49" charset="0"/>
              </a:rPr>
              <a:t>"subtract"</a:t>
            </a:r>
            <a:r>
              <a:rPr lang="en-US" sz="2500" smtClean="0">
                <a:solidFill>
                  <a:srgbClr val="000000"/>
                </a:solidFill>
                <a:latin typeface="Times New Roman" pitchFamily="18" charset="0"/>
              </a:rPr>
              <a:t> or </a:t>
            </a:r>
            <a:r>
              <a:rPr lang="en-US" sz="2500" smtClean="0">
                <a:solidFill>
                  <a:srgbClr val="000000"/>
                </a:solidFill>
                <a:latin typeface="Lucida Console" pitchFamily="49" charset="0"/>
              </a:rPr>
              <a:t>"multiply"</a:t>
            </a:r>
            <a:r>
              <a:rPr lang="en-US" sz="2500" smtClean="0">
                <a:solidFill>
                  <a:srgbClr val="000000"/>
                </a:solidFill>
                <a:latin typeface="Times New Roman" pitchFamily="18" charset="0"/>
              </a:rPr>
              <a:t>) and an </a:t>
            </a:r>
            <a:r>
              <a:rPr lang="en-US" sz="2500" smtClean="0">
                <a:solidFill>
                  <a:srgbClr val="000000"/>
                </a:solidFill>
                <a:latin typeface="Lucida Console" pitchFamily="49" charset="0"/>
              </a:rPr>
              <a:t>int</a:t>
            </a:r>
            <a:r>
              <a:rPr lang="en-US" sz="2500" smtClean="0">
                <a:solidFill>
                  <a:srgbClr val="000000"/>
                </a:solidFill>
                <a:latin typeface="Times New Roman" pitchFamily="18" charset="0"/>
              </a:rPr>
              <a:t> representing the difficulty level.</a:t>
            </a:r>
          </a:p>
          <a:p>
            <a:pPr eaLnBrk="1" hangingPunct="1">
              <a:lnSpc>
                <a:spcPct val="80000"/>
              </a:lnSpc>
            </a:pPr>
            <a:r>
              <a:rPr lang="en-US" sz="2500" smtClean="0">
                <a:solidFill>
                  <a:srgbClr val="000000"/>
                </a:solidFill>
                <a:latin typeface="Times New Roman" pitchFamily="18" charset="0"/>
              </a:rPr>
              <a:t>JAX-RS automatically converts the arguments to the correct type and will return a “not found” error to the client if the argument cannot be converted from a </a:t>
            </a:r>
            <a:r>
              <a:rPr lang="en-US" sz="2500" smtClean="0">
                <a:solidFill>
                  <a:srgbClr val="000000"/>
                </a:solidFill>
                <a:latin typeface="Lucida Console" pitchFamily="49" charset="0"/>
              </a:rPr>
              <a:t>String</a:t>
            </a:r>
            <a:r>
              <a:rPr lang="en-US" sz="2500" smtClean="0">
                <a:solidFill>
                  <a:srgbClr val="000000"/>
                </a:solidFill>
                <a:latin typeface="Times New Roman" pitchFamily="18" charset="0"/>
              </a:rPr>
              <a:t> to the destination type.</a:t>
            </a:r>
          </a:p>
          <a:p>
            <a:pPr eaLnBrk="1" hangingPunct="1">
              <a:lnSpc>
                <a:spcPct val="80000"/>
              </a:lnSpc>
            </a:pPr>
            <a:r>
              <a:rPr lang="en-US" sz="2500" smtClean="0">
                <a:solidFill>
                  <a:srgbClr val="000000"/>
                </a:solidFill>
                <a:latin typeface="Times New Roman" pitchFamily="18" charset="0"/>
              </a:rPr>
              <a:t>Supported types for conversion include integer types, floating-point types, </a:t>
            </a:r>
            <a:r>
              <a:rPr lang="en-US" sz="2500" smtClean="0">
                <a:solidFill>
                  <a:srgbClr val="000000"/>
                </a:solidFill>
                <a:latin typeface="Lucida Console" pitchFamily="49" charset="0"/>
              </a:rPr>
              <a:t>boolean</a:t>
            </a:r>
            <a:r>
              <a:rPr lang="en-US" sz="2500" smtClean="0">
                <a:solidFill>
                  <a:srgbClr val="000000"/>
                </a:solidFill>
                <a:latin typeface="Times New Roman" pitchFamily="18" charset="0"/>
              </a:rPr>
              <a:t> and the corresponding type-wrapper classes.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45411" name="Picture 1" descr="ch31imageslidesonly_Page_82.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46435" name="Picture 1" descr="ch31imageslidesonly_Page_83.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31.11.2 </a:t>
            </a:r>
            <a:r>
              <a:rPr lang="en-US" smtClean="0">
                <a:solidFill>
                  <a:srgbClr val="33B38C"/>
                </a:solidFill>
                <a:latin typeface="Goudy Sans Medium"/>
              </a:rPr>
              <a:t>Consuming the REST-Based XML </a:t>
            </a:r>
            <a:r>
              <a:rPr lang="en-US" smtClean="0">
                <a:solidFill>
                  <a:srgbClr val="33B38C"/>
                </a:solidFill>
                <a:latin typeface="Lucida Console"/>
              </a:rPr>
              <a:t>EquationGenerator</a:t>
            </a:r>
            <a:r>
              <a:rPr lang="en-US" smtClean="0">
                <a:solidFill>
                  <a:srgbClr val="33B38C"/>
                </a:solidFill>
                <a:latin typeface="Goudy Sans Medium"/>
              </a:rPr>
              <a:t> Web Service</a:t>
            </a:r>
          </a:p>
        </p:txBody>
      </p:sp>
      <p:sp>
        <p:nvSpPr>
          <p:cNvPr id="147460" name="Text Placeholder 2"/>
          <p:cNvSpPr>
            <a:spLocks noGrp="1"/>
          </p:cNvSpPr>
          <p:nvPr>
            <p:ph type="body" idx="1"/>
          </p:nvPr>
        </p:nvSpPr>
        <p:spPr/>
        <p:txBody>
          <a:bodyPr/>
          <a:lstStyle/>
          <a:p>
            <a:pPr eaLnBrk="1" hangingPunct="1"/>
            <a:r>
              <a:rPr lang="en-US" smtClean="0">
                <a:solidFill>
                  <a:srgbClr val="000000"/>
                </a:solidFill>
                <a:latin typeface="Times New Roman" pitchFamily="18" charset="0"/>
              </a:rPr>
              <a:t>The </a:t>
            </a:r>
            <a:r>
              <a:rPr lang="en-US" smtClean="0">
                <a:solidFill>
                  <a:srgbClr val="000000"/>
                </a:solidFill>
                <a:latin typeface="Lucida Console" pitchFamily="49" charset="0"/>
              </a:rPr>
              <a:t>EquationGeneratorXMLClient</a:t>
            </a:r>
            <a:r>
              <a:rPr lang="en-US" smtClean="0">
                <a:solidFill>
                  <a:srgbClr val="000000"/>
                </a:solidFill>
                <a:latin typeface="Times New Roman" pitchFamily="18" charset="0"/>
              </a:rPr>
              <a:t> application (Fig. 31.24) retrieves an </a:t>
            </a:r>
            <a:r>
              <a:rPr lang="en-US" smtClean="0">
                <a:solidFill>
                  <a:srgbClr val="000000"/>
                </a:solidFill>
                <a:latin typeface="Lucida Console" pitchFamily="49" charset="0"/>
              </a:rPr>
              <a:t>Equation</a:t>
            </a:r>
            <a:r>
              <a:rPr lang="en-US" smtClean="0">
                <a:solidFill>
                  <a:srgbClr val="000000"/>
                </a:solidFill>
                <a:latin typeface="Times New Roman" pitchFamily="18" charset="0"/>
              </a:rPr>
              <a:t> object formatted as XML from the </a:t>
            </a:r>
            <a:r>
              <a:rPr lang="en-US" smtClean="0">
                <a:solidFill>
                  <a:srgbClr val="000000"/>
                </a:solidFill>
                <a:latin typeface="Lucida Console" pitchFamily="49" charset="0"/>
              </a:rPr>
              <a:t>EquationGeneratorXML</a:t>
            </a:r>
            <a:r>
              <a:rPr lang="en-US" smtClean="0">
                <a:solidFill>
                  <a:srgbClr val="000000"/>
                </a:solidFill>
                <a:latin typeface="Times New Roman" pitchFamily="18" charset="0"/>
              </a:rPr>
              <a:t> web service.</a:t>
            </a:r>
          </a:p>
          <a:p>
            <a:pPr eaLnBrk="1" hangingPunct="1"/>
            <a:r>
              <a:rPr lang="en-US" smtClean="0">
                <a:solidFill>
                  <a:srgbClr val="000000"/>
                </a:solidFill>
                <a:latin typeface="Times New Roman" pitchFamily="18" charset="0"/>
              </a:rPr>
              <a:t>The client application then displays the left-hand side of the </a:t>
            </a:r>
            <a:r>
              <a:rPr lang="en-US" smtClean="0">
                <a:solidFill>
                  <a:srgbClr val="000000"/>
                </a:solidFill>
                <a:latin typeface="Lucida Console" pitchFamily="49" charset="0"/>
              </a:rPr>
              <a:t>Equation</a:t>
            </a:r>
            <a:r>
              <a:rPr lang="en-US" smtClean="0">
                <a:solidFill>
                  <a:srgbClr val="000000"/>
                </a:solidFill>
                <a:latin typeface="Times New Roman" pitchFamily="18" charset="0"/>
              </a:rPr>
              <a:t> and waits for user to evaluate the expression and enter the result.</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48483" name="Picture 1" descr="ch31imageslidesonly_Page_84.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49507" name="Picture 1" descr="ch31imageslidesonly_Page_85.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50531" name="Picture 1" descr="ch31imageslidesonly_Page_86.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51555" name="Picture 1" descr="ch31imageslidesonly_Page_87.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52579" name="Picture 1" descr="ch31imageslidesonly_Page_88.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fr-FR" smtClean="0">
                <a:solidFill>
                  <a:srgbClr val="24B5A1"/>
                </a:solidFill>
                <a:latin typeface="Arial"/>
              </a:rPr>
              <a:t>31.5  </a:t>
            </a:r>
            <a:r>
              <a:rPr lang="fr-FR" smtClean="0">
                <a:solidFill>
                  <a:srgbClr val="3380E6"/>
                </a:solidFill>
                <a:latin typeface="Arial"/>
              </a:rPr>
              <a:t>JavaScript Object Notation (JSON)</a:t>
            </a:r>
          </a:p>
        </p:txBody>
      </p:sp>
      <p:sp>
        <p:nvSpPr>
          <p:cNvPr id="20484" name="Text Placeholder 2"/>
          <p:cNvSpPr>
            <a:spLocks noGrp="1"/>
          </p:cNvSpPr>
          <p:nvPr>
            <p:ph type="body" idx="1"/>
          </p:nvPr>
        </p:nvSpPr>
        <p:spPr/>
        <p:txBody>
          <a:bodyPr/>
          <a:lstStyle/>
          <a:p>
            <a:pPr eaLnBrk="1" hangingPunct="1"/>
            <a:r>
              <a:rPr lang="en-US" smtClean="0">
                <a:solidFill>
                  <a:srgbClr val="0000FF"/>
                </a:solidFill>
                <a:latin typeface="Times New Roman" pitchFamily="18" charset="0"/>
              </a:rPr>
              <a:t>JavaScript Object Notation (JSON)</a:t>
            </a:r>
            <a:r>
              <a:rPr lang="en-US" smtClean="0">
                <a:solidFill>
                  <a:srgbClr val="000000"/>
                </a:solidFill>
                <a:latin typeface="Times New Roman" pitchFamily="18" charset="0"/>
              </a:rPr>
              <a:t> is an alternative to XML for representing data.</a:t>
            </a:r>
          </a:p>
          <a:p>
            <a:pPr lvl="1" eaLnBrk="1" hangingPunct="1"/>
            <a:r>
              <a:rPr lang="en-US" smtClean="0">
                <a:solidFill>
                  <a:srgbClr val="000000"/>
                </a:solidFill>
                <a:latin typeface="Times New Roman" pitchFamily="18" charset="0"/>
              </a:rPr>
              <a:t>Text-based data-interchange format used to represent objects in JavaScript as collections of name/value pairs represented as </a:t>
            </a:r>
            <a:r>
              <a:rPr lang="en-US" smtClean="0">
                <a:solidFill>
                  <a:srgbClr val="000000"/>
                </a:solidFill>
                <a:latin typeface="Lucida Console" pitchFamily="49" charset="0"/>
              </a:rPr>
              <a:t>String</a:t>
            </a:r>
            <a:r>
              <a:rPr lang="en-US" smtClean="0">
                <a:solidFill>
                  <a:srgbClr val="000000"/>
                </a:solidFill>
                <a:latin typeface="Times New Roman" pitchFamily="18" charset="0"/>
              </a:rPr>
              <a:t>s.</a:t>
            </a:r>
          </a:p>
          <a:p>
            <a:pPr lvl="1" eaLnBrk="1" hangingPunct="1"/>
            <a:r>
              <a:rPr lang="en-US" smtClean="0">
                <a:solidFill>
                  <a:srgbClr val="000000"/>
                </a:solidFill>
                <a:latin typeface="Times New Roman" pitchFamily="18" charset="0"/>
              </a:rPr>
              <a:t>Commonly used in Ajax applications.</a:t>
            </a:r>
          </a:p>
          <a:p>
            <a:pPr lvl="1" eaLnBrk="1" hangingPunct="1"/>
            <a:r>
              <a:rPr lang="en-US" smtClean="0">
                <a:solidFill>
                  <a:srgbClr val="000000"/>
                </a:solidFill>
                <a:latin typeface="Times New Roman" pitchFamily="18" charset="0"/>
              </a:rPr>
              <a:t>Makes objects easy to read, create and parse</a:t>
            </a:r>
          </a:p>
          <a:p>
            <a:pPr lvl="1" eaLnBrk="1" hangingPunct="1"/>
            <a:r>
              <a:rPr lang="en-US" smtClean="0">
                <a:solidFill>
                  <a:srgbClr val="000000"/>
                </a:solidFill>
                <a:latin typeface="Times New Roman" pitchFamily="18" charset="0"/>
              </a:rPr>
              <a:t>Much less verbose than XML, so it allows programs to transmit data efficiently across the Internet</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53603" name="Picture 1" descr="ch31imageslidesonly_Page_89.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54627" name="Picture 1" descr="ch31imageslidesonly_Page_90.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31.11.2 </a:t>
            </a:r>
            <a:r>
              <a:rPr lang="en-US" smtClean="0">
                <a:solidFill>
                  <a:srgbClr val="33B38C"/>
                </a:solidFill>
                <a:latin typeface="Goudy Sans Medium"/>
              </a:rPr>
              <a:t>Consuming the REST-Based XML </a:t>
            </a:r>
            <a:r>
              <a:rPr lang="en-US" smtClean="0">
                <a:solidFill>
                  <a:srgbClr val="33B38C"/>
                </a:solidFill>
                <a:latin typeface="Lucida Console"/>
              </a:rPr>
              <a:t>EquationGenerator</a:t>
            </a:r>
            <a:r>
              <a:rPr lang="en-US" smtClean="0">
                <a:solidFill>
                  <a:srgbClr val="33B38C"/>
                </a:solidFill>
                <a:latin typeface="Goudy Sans Medium"/>
              </a:rPr>
              <a:t> Web Service (cont.)</a:t>
            </a:r>
          </a:p>
        </p:txBody>
      </p:sp>
      <p:sp>
        <p:nvSpPr>
          <p:cNvPr id="155652" name="Text Placeholder 2"/>
          <p:cNvSpPr>
            <a:spLocks noGrp="1"/>
          </p:cNvSpPr>
          <p:nvPr>
            <p:ph type="body" idx="1"/>
          </p:nvPr>
        </p:nvSpPr>
        <p:spPr/>
        <p:txBody>
          <a:bodyPr/>
          <a:lstStyle/>
          <a:p>
            <a:pPr eaLnBrk="1" hangingPunct="1"/>
            <a:r>
              <a:rPr lang="en-US" smtClean="0">
                <a:solidFill>
                  <a:srgbClr val="000000"/>
                </a:solidFill>
                <a:latin typeface="Times New Roman" pitchFamily="18" charset="0"/>
              </a:rPr>
              <a:t>The event handler for </a:t>
            </a:r>
            <a:r>
              <a:rPr lang="en-US" smtClean="0">
                <a:solidFill>
                  <a:srgbClr val="000000"/>
                </a:solidFill>
                <a:latin typeface="Lucida Console" pitchFamily="49" charset="0"/>
              </a:rPr>
              <a:t>generateJButton</a:t>
            </a:r>
            <a:r>
              <a:rPr lang="en-US" smtClean="0">
                <a:solidFill>
                  <a:srgbClr val="000000"/>
                </a:solidFill>
                <a:latin typeface="Times New Roman" pitchFamily="18" charset="0"/>
              </a:rPr>
              <a:t> constructs the URL to invoke the web service, then passes this URL to the </a:t>
            </a:r>
            <a:r>
              <a:rPr lang="en-US" smtClean="0">
                <a:solidFill>
                  <a:srgbClr val="000000"/>
                </a:solidFill>
                <a:latin typeface="Lucida Console" pitchFamily="49" charset="0"/>
              </a:rPr>
              <a:t>unmarshal</a:t>
            </a:r>
            <a:r>
              <a:rPr lang="en-US" smtClean="0">
                <a:solidFill>
                  <a:srgbClr val="000000"/>
                </a:solidFill>
                <a:latin typeface="Times New Roman" pitchFamily="18" charset="0"/>
              </a:rPr>
              <a:t> method, along with an instance of </a:t>
            </a:r>
            <a:r>
              <a:rPr lang="en-US" smtClean="0">
                <a:solidFill>
                  <a:srgbClr val="000000"/>
                </a:solidFill>
                <a:latin typeface="Lucida Console" pitchFamily="49" charset="0"/>
              </a:rPr>
              <a:t>Class&lt;Equation&gt;</a:t>
            </a:r>
            <a:r>
              <a:rPr lang="en-US" smtClean="0">
                <a:solidFill>
                  <a:srgbClr val="000000"/>
                </a:solidFill>
                <a:latin typeface="Times New Roman" pitchFamily="18" charset="0"/>
              </a:rPr>
              <a:t>, so that JAXB can convert the XML into an </a:t>
            </a:r>
            <a:r>
              <a:rPr lang="en-US" smtClean="0">
                <a:solidFill>
                  <a:srgbClr val="000000"/>
                </a:solidFill>
                <a:latin typeface="Lucida Console" pitchFamily="49" charset="0"/>
              </a:rPr>
              <a:t>Equation</a:t>
            </a:r>
            <a:r>
              <a:rPr lang="en-US" smtClean="0">
                <a:solidFill>
                  <a:srgbClr val="000000"/>
                </a:solidFill>
                <a:latin typeface="Times New Roman" pitchFamily="18" charset="0"/>
              </a:rPr>
              <a:t> object.</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31.11.3 </a:t>
            </a:r>
            <a:r>
              <a:rPr lang="en-US" smtClean="0">
                <a:solidFill>
                  <a:srgbClr val="33B38C"/>
                </a:solidFill>
                <a:latin typeface="Goudy Sans Medium"/>
              </a:rPr>
              <a:t>Creating the REST-Based JSON </a:t>
            </a:r>
            <a:r>
              <a:rPr lang="en-US" smtClean="0">
                <a:solidFill>
                  <a:srgbClr val="33B38C"/>
                </a:solidFill>
                <a:latin typeface="Lucida Console"/>
              </a:rPr>
              <a:t>EquationGenerator</a:t>
            </a:r>
            <a:r>
              <a:rPr lang="en-US" smtClean="0">
                <a:solidFill>
                  <a:srgbClr val="33B38C"/>
                </a:solidFill>
                <a:latin typeface="Goudy Sans Medium"/>
              </a:rPr>
              <a:t> Web Service</a:t>
            </a:r>
          </a:p>
        </p:txBody>
      </p:sp>
      <p:sp>
        <p:nvSpPr>
          <p:cNvPr id="156676" name="Text Placeholder 2"/>
          <p:cNvSpPr>
            <a:spLocks noGrp="1"/>
          </p:cNvSpPr>
          <p:nvPr>
            <p:ph type="body" idx="1"/>
          </p:nvPr>
        </p:nvSpPr>
        <p:spPr/>
        <p:txBody>
          <a:bodyPr/>
          <a:lstStyle/>
          <a:p>
            <a:pPr eaLnBrk="1" hangingPunct="1">
              <a:lnSpc>
                <a:spcPct val="90000"/>
              </a:lnSpc>
            </a:pPr>
            <a:r>
              <a:rPr lang="en-US" smtClean="0">
                <a:solidFill>
                  <a:srgbClr val="000000"/>
                </a:solidFill>
                <a:latin typeface="Times New Roman" pitchFamily="18" charset="0"/>
              </a:rPr>
              <a:t>As you saw in Section 31.8, RESTful web services can return data formatted as JSON as well.</a:t>
            </a:r>
          </a:p>
          <a:p>
            <a:pPr eaLnBrk="1" hangingPunct="1">
              <a:lnSpc>
                <a:spcPct val="90000"/>
              </a:lnSpc>
            </a:pPr>
            <a:r>
              <a:rPr lang="en-US" smtClean="0">
                <a:solidFill>
                  <a:srgbClr val="000000"/>
                </a:solidFill>
                <a:latin typeface="Times New Roman" pitchFamily="18" charset="0"/>
              </a:rPr>
              <a:t>Figure 31.25 is a reimplementation of the </a:t>
            </a:r>
            <a:r>
              <a:rPr lang="en-US" smtClean="0">
                <a:solidFill>
                  <a:srgbClr val="000000"/>
                </a:solidFill>
                <a:latin typeface="Lucida Console" pitchFamily="49" charset="0"/>
              </a:rPr>
              <a:t>EquationGeneratorXML</a:t>
            </a:r>
            <a:r>
              <a:rPr lang="en-US" smtClean="0">
                <a:solidFill>
                  <a:srgbClr val="000000"/>
                </a:solidFill>
                <a:latin typeface="Times New Roman" pitchFamily="18" charset="0"/>
              </a:rPr>
              <a:t> service that returns an </a:t>
            </a:r>
            <a:r>
              <a:rPr lang="en-US" smtClean="0">
                <a:solidFill>
                  <a:srgbClr val="000000"/>
                </a:solidFill>
                <a:latin typeface="Lucida Console" pitchFamily="49" charset="0"/>
              </a:rPr>
              <a:t>Equation</a:t>
            </a:r>
            <a:r>
              <a:rPr lang="en-US" smtClean="0">
                <a:solidFill>
                  <a:srgbClr val="000000"/>
                </a:solidFill>
                <a:latin typeface="Times New Roman" pitchFamily="18" charset="0"/>
              </a:rPr>
              <a:t> in JSON format.</a:t>
            </a:r>
          </a:p>
          <a:p>
            <a:pPr eaLnBrk="1" hangingPunct="1">
              <a:lnSpc>
                <a:spcPct val="90000"/>
              </a:lnSpc>
            </a:pPr>
            <a:r>
              <a:rPr lang="en-US" smtClean="0">
                <a:solidFill>
                  <a:srgbClr val="000000"/>
                </a:solidFill>
                <a:latin typeface="Times New Roman" pitchFamily="18" charset="0"/>
              </a:rPr>
              <a:t>The logic implemented here is the same as the XML version except that we use Gson to convert the </a:t>
            </a:r>
            <a:r>
              <a:rPr lang="en-US" smtClean="0">
                <a:solidFill>
                  <a:srgbClr val="000000"/>
                </a:solidFill>
                <a:latin typeface="Lucida Console" pitchFamily="49" charset="0"/>
              </a:rPr>
              <a:t>Equation</a:t>
            </a:r>
            <a:r>
              <a:rPr lang="en-US" smtClean="0">
                <a:solidFill>
                  <a:srgbClr val="000000"/>
                </a:solidFill>
                <a:latin typeface="Times New Roman" pitchFamily="18" charset="0"/>
              </a:rPr>
              <a:t> object into JSON instead of using JAXB to convert it into XML.</a:t>
            </a:r>
          </a:p>
          <a:p>
            <a:pPr eaLnBrk="1" hangingPunct="1">
              <a:lnSpc>
                <a:spcPct val="90000"/>
              </a:lnSpc>
            </a:pPr>
            <a:r>
              <a:rPr lang="en-US" smtClean="0">
                <a:solidFill>
                  <a:srgbClr val="000000"/>
                </a:solidFill>
                <a:latin typeface="Times New Roman" pitchFamily="18" charset="0"/>
              </a:rPr>
              <a:t>Note that the </a:t>
            </a:r>
            <a:r>
              <a:rPr lang="en-US" smtClean="0">
                <a:solidFill>
                  <a:srgbClr val="000000"/>
                </a:solidFill>
                <a:latin typeface="Lucida Console" pitchFamily="49" charset="0"/>
              </a:rPr>
              <a:t>@Produces</a:t>
            </a:r>
            <a:r>
              <a:rPr lang="en-US" smtClean="0">
                <a:solidFill>
                  <a:srgbClr val="000000"/>
                </a:solidFill>
                <a:latin typeface="Times New Roman" pitchFamily="18" charset="0"/>
              </a:rPr>
              <a:t> annotation has also changed to reflect the JSON data format.</a:t>
            </a:r>
          </a:p>
          <a:p>
            <a:pPr eaLnBrk="1" hangingPunct="1">
              <a:lnSpc>
                <a:spcPct val="90000"/>
              </a:lnSpc>
            </a:pPr>
            <a:endParaRPr lang="en-US" smtClean="0">
              <a:solidFill>
                <a:srgbClr val="000000"/>
              </a:solidFill>
              <a:latin typeface="Times New Roman" pitchFamily="18"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57699" name="Picture 1" descr="ch31imageslidesonly_Page_91.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58723" name="Picture 1" descr="ch31imageslidesonly_Page_92.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31.11.4 </a:t>
            </a:r>
            <a:r>
              <a:rPr lang="en-US" smtClean="0">
                <a:solidFill>
                  <a:srgbClr val="33B38C"/>
                </a:solidFill>
                <a:latin typeface="Goudy Sans Medium"/>
              </a:rPr>
              <a:t>Consuming the REST-Based JSON </a:t>
            </a:r>
            <a:r>
              <a:rPr lang="en-US" smtClean="0">
                <a:solidFill>
                  <a:srgbClr val="33B38C"/>
                </a:solidFill>
                <a:latin typeface="Lucida Console"/>
              </a:rPr>
              <a:t>EquationGenerator</a:t>
            </a:r>
            <a:r>
              <a:rPr lang="en-US" smtClean="0">
                <a:solidFill>
                  <a:srgbClr val="33B38C"/>
                </a:solidFill>
                <a:latin typeface="Goudy Sans Medium"/>
              </a:rPr>
              <a:t> Web Service</a:t>
            </a:r>
          </a:p>
        </p:txBody>
      </p:sp>
      <p:sp>
        <p:nvSpPr>
          <p:cNvPr id="159748" name="Text Placeholder 2"/>
          <p:cNvSpPr>
            <a:spLocks noGrp="1"/>
          </p:cNvSpPr>
          <p:nvPr>
            <p:ph type="body" idx="1"/>
          </p:nvPr>
        </p:nvSpPr>
        <p:spPr/>
        <p:txBody>
          <a:bodyPr/>
          <a:lstStyle/>
          <a:p>
            <a:pPr eaLnBrk="1" hangingPunct="1"/>
            <a:r>
              <a:rPr lang="en-US" smtClean="0">
                <a:solidFill>
                  <a:srgbClr val="000000"/>
                </a:solidFill>
                <a:latin typeface="Times New Roman" pitchFamily="18" charset="0"/>
              </a:rPr>
              <a:t>The program in Fig. 31.26 consumes the </a:t>
            </a:r>
            <a:r>
              <a:rPr lang="en-US" smtClean="0">
                <a:solidFill>
                  <a:srgbClr val="000000"/>
                </a:solidFill>
                <a:latin typeface="Lucida Console" pitchFamily="49" charset="0"/>
              </a:rPr>
              <a:t>EquationGeneratorJSON</a:t>
            </a:r>
            <a:r>
              <a:rPr lang="en-US" smtClean="0">
                <a:solidFill>
                  <a:srgbClr val="000000"/>
                </a:solidFill>
                <a:latin typeface="Times New Roman" pitchFamily="18" charset="0"/>
              </a:rPr>
              <a:t> service and performs the same function as </a:t>
            </a:r>
            <a:r>
              <a:rPr lang="en-US" smtClean="0">
                <a:solidFill>
                  <a:srgbClr val="000000"/>
                </a:solidFill>
                <a:latin typeface="Lucida Console" pitchFamily="49" charset="0"/>
              </a:rPr>
              <a:t>EquationGeneratorXMLClient</a:t>
            </a:r>
            <a:r>
              <a:rPr lang="en-US" smtClean="0">
                <a:solidFill>
                  <a:srgbClr val="000000"/>
                </a:solidFill>
                <a:latin typeface="Times New Roman" pitchFamily="18" charset="0"/>
              </a:rPr>
              <a:t>—the only difference is in how the </a:t>
            </a:r>
            <a:r>
              <a:rPr lang="en-US" smtClean="0">
                <a:solidFill>
                  <a:srgbClr val="000000"/>
                </a:solidFill>
                <a:latin typeface="Lucida Console" pitchFamily="49" charset="0"/>
              </a:rPr>
              <a:t>Equation</a:t>
            </a:r>
            <a:r>
              <a:rPr lang="en-US" smtClean="0">
                <a:solidFill>
                  <a:srgbClr val="000000"/>
                </a:solidFill>
                <a:latin typeface="Times New Roman" pitchFamily="18" charset="0"/>
              </a:rPr>
              <a:t> object is retrieved from the web service.</a:t>
            </a:r>
          </a:p>
          <a:p>
            <a:pPr eaLnBrk="1" hangingPunct="1"/>
            <a:r>
              <a:rPr lang="en-US" smtClean="0">
                <a:solidFill>
                  <a:srgbClr val="000000"/>
                </a:solidFill>
                <a:latin typeface="Times New Roman" pitchFamily="18" charset="0"/>
              </a:rPr>
              <a:t>We use the </a:t>
            </a:r>
            <a:r>
              <a:rPr lang="en-US" smtClean="0">
                <a:solidFill>
                  <a:srgbClr val="000000"/>
                </a:solidFill>
                <a:latin typeface="Lucida Console" pitchFamily="49" charset="0"/>
              </a:rPr>
              <a:t>URL</a:t>
            </a:r>
            <a:r>
              <a:rPr lang="en-US" smtClean="0">
                <a:solidFill>
                  <a:srgbClr val="000000"/>
                </a:solidFill>
                <a:latin typeface="Times New Roman" pitchFamily="18" charset="0"/>
              </a:rPr>
              <a:t> class and an </a:t>
            </a:r>
            <a:r>
              <a:rPr lang="en-US" smtClean="0">
                <a:solidFill>
                  <a:srgbClr val="000000"/>
                </a:solidFill>
                <a:latin typeface="Lucida Console" pitchFamily="49" charset="0"/>
              </a:rPr>
              <a:t>InputStreamReader</a:t>
            </a:r>
            <a:r>
              <a:rPr lang="en-US" smtClean="0">
                <a:solidFill>
                  <a:srgbClr val="000000"/>
                </a:solidFill>
                <a:latin typeface="Times New Roman" pitchFamily="18" charset="0"/>
              </a:rPr>
              <a:t> to invoke the web service and read the response.</a:t>
            </a:r>
          </a:p>
          <a:p>
            <a:pPr eaLnBrk="1" hangingPunct="1"/>
            <a:r>
              <a:rPr lang="en-US" smtClean="0">
                <a:solidFill>
                  <a:srgbClr val="000000"/>
                </a:solidFill>
                <a:latin typeface="Times New Roman" pitchFamily="18" charset="0"/>
              </a:rPr>
              <a:t>The retrieved JSON is deserialized using Gson and converted back into an </a:t>
            </a:r>
            <a:r>
              <a:rPr lang="en-US" smtClean="0">
                <a:solidFill>
                  <a:srgbClr val="000000"/>
                </a:solidFill>
                <a:latin typeface="Lucida Console" pitchFamily="49" charset="0"/>
              </a:rPr>
              <a:t>Equation</a:t>
            </a:r>
            <a:r>
              <a:rPr lang="en-US" smtClean="0">
                <a:solidFill>
                  <a:srgbClr val="000000"/>
                </a:solidFill>
                <a:latin typeface="Times New Roman" pitchFamily="18" charset="0"/>
              </a:rPr>
              <a:t> object.</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60771" name="Picture 1" descr="ch31imageslidesonly_Page_93.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61795" name="Picture 1" descr="ch31imageslidesonly_Page_94.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62819" name="Picture 1" descr="ch31imageslidesonly_Page_95.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fr-FR" smtClean="0">
                <a:solidFill>
                  <a:srgbClr val="24B5A1"/>
                </a:solidFill>
                <a:latin typeface="Arial"/>
              </a:rPr>
              <a:t>31.5  </a:t>
            </a:r>
            <a:r>
              <a:rPr lang="fr-FR" smtClean="0">
                <a:solidFill>
                  <a:srgbClr val="3380E6"/>
                </a:solidFill>
                <a:latin typeface="Arial"/>
              </a:rPr>
              <a:t>JavaScript Object Notation (JSON) (cont.)</a:t>
            </a:r>
          </a:p>
        </p:txBody>
      </p:sp>
      <p:sp>
        <p:nvSpPr>
          <p:cNvPr id="21508" name="Text Placeholder 2"/>
          <p:cNvSpPr>
            <a:spLocks noGrp="1"/>
          </p:cNvSpPr>
          <p:nvPr>
            <p:ph type="body" idx="1"/>
          </p:nvPr>
        </p:nvSpPr>
        <p:spPr/>
        <p:txBody>
          <a:bodyPr/>
          <a:lstStyle/>
          <a:p>
            <a:pPr eaLnBrk="1" hangingPunct="1">
              <a:lnSpc>
                <a:spcPct val="90000"/>
              </a:lnSpc>
            </a:pPr>
            <a:r>
              <a:rPr lang="en-US" smtClean="0">
                <a:solidFill>
                  <a:srgbClr val="000000"/>
                </a:solidFill>
                <a:latin typeface="Times New Roman" pitchFamily="18" charset="0"/>
              </a:rPr>
              <a:t>Each JSON object is represented as a list of property names and values contained in curly braces:</a:t>
            </a:r>
          </a:p>
          <a:p>
            <a:pPr lvl="2" eaLnBrk="1" hangingPunct="1">
              <a:lnSpc>
                <a:spcPct val="90000"/>
              </a:lnSpc>
            </a:pPr>
            <a:r>
              <a:rPr lang="en-US" smtClean="0">
                <a:solidFill>
                  <a:srgbClr val="000000"/>
                </a:solidFill>
                <a:latin typeface="Lucida Console" pitchFamily="49" charset="0"/>
              </a:rPr>
              <a:t>{ </a:t>
            </a:r>
            <a:r>
              <a:rPr lang="en-US" i="1" smtClean="0">
                <a:solidFill>
                  <a:srgbClr val="000000"/>
                </a:solidFill>
                <a:latin typeface="AGaramond" pitchFamily="50" charset="0"/>
              </a:rPr>
              <a:t>propertyName1</a:t>
            </a:r>
            <a:r>
              <a:rPr lang="en-US" i="1" smtClean="0">
                <a:solidFill>
                  <a:srgbClr val="000000"/>
                </a:solidFill>
                <a:latin typeface="Lucida Console" pitchFamily="49" charset="0"/>
              </a:rPr>
              <a:t> : </a:t>
            </a:r>
            <a:r>
              <a:rPr lang="en-US" i="1" smtClean="0">
                <a:solidFill>
                  <a:srgbClr val="000000"/>
                </a:solidFill>
                <a:latin typeface="AGaramond" pitchFamily="50" charset="0"/>
              </a:rPr>
              <a:t>value1</a:t>
            </a:r>
            <a:r>
              <a:rPr lang="en-US" i="1" smtClean="0">
                <a:solidFill>
                  <a:srgbClr val="000000"/>
                </a:solidFill>
                <a:latin typeface="Lucida Console" pitchFamily="49" charset="0"/>
              </a:rPr>
              <a:t>, </a:t>
            </a:r>
            <a:r>
              <a:rPr lang="en-US" i="1" smtClean="0">
                <a:solidFill>
                  <a:srgbClr val="000000"/>
                </a:solidFill>
                <a:latin typeface="AGaramond" pitchFamily="50" charset="0"/>
              </a:rPr>
              <a:t>propertyName2</a:t>
            </a:r>
            <a:r>
              <a:rPr lang="en-US" i="1" smtClean="0">
                <a:solidFill>
                  <a:srgbClr val="000000"/>
                </a:solidFill>
                <a:latin typeface="Lucida Console" pitchFamily="49" charset="0"/>
              </a:rPr>
              <a:t> : </a:t>
            </a:r>
            <a:r>
              <a:rPr lang="en-US" i="1" smtClean="0">
                <a:solidFill>
                  <a:srgbClr val="000000"/>
                </a:solidFill>
                <a:latin typeface="AGaramond" pitchFamily="50" charset="0"/>
              </a:rPr>
              <a:t>value2</a:t>
            </a:r>
            <a:r>
              <a:rPr lang="en-US" i="1" smtClean="0">
                <a:solidFill>
                  <a:srgbClr val="000000"/>
                </a:solidFill>
                <a:latin typeface="Lucida Console" pitchFamily="49" charset="0"/>
              </a:rPr>
              <a:t> </a:t>
            </a:r>
            <a:r>
              <a:rPr lang="en-US" smtClean="0">
                <a:solidFill>
                  <a:srgbClr val="000000"/>
                </a:solidFill>
                <a:latin typeface="Lucida Console" pitchFamily="49" charset="0"/>
              </a:rPr>
              <a:t>}</a:t>
            </a:r>
          </a:p>
          <a:p>
            <a:pPr eaLnBrk="1" hangingPunct="1">
              <a:lnSpc>
                <a:spcPct val="90000"/>
              </a:lnSpc>
            </a:pPr>
            <a:r>
              <a:rPr lang="en-US" smtClean="0">
                <a:solidFill>
                  <a:srgbClr val="000000"/>
                </a:solidFill>
                <a:latin typeface="Times New Roman" pitchFamily="18" charset="0"/>
              </a:rPr>
              <a:t>Arrays are represented with square brackets:</a:t>
            </a:r>
          </a:p>
          <a:p>
            <a:pPr lvl="2" eaLnBrk="1" hangingPunct="1">
              <a:lnSpc>
                <a:spcPct val="90000"/>
              </a:lnSpc>
            </a:pPr>
            <a:r>
              <a:rPr lang="en-US" smtClean="0">
                <a:solidFill>
                  <a:srgbClr val="000000"/>
                </a:solidFill>
                <a:latin typeface="Lucida Console" pitchFamily="49" charset="0"/>
              </a:rPr>
              <a:t>[</a:t>
            </a:r>
            <a:r>
              <a:rPr lang="en-US" i="1" smtClean="0">
                <a:solidFill>
                  <a:srgbClr val="000000"/>
                </a:solidFill>
                <a:latin typeface="Lucida Console" pitchFamily="49" charset="0"/>
              </a:rPr>
              <a:t> </a:t>
            </a:r>
            <a:r>
              <a:rPr lang="en-US" i="1" smtClean="0">
                <a:solidFill>
                  <a:srgbClr val="000000"/>
                </a:solidFill>
                <a:latin typeface="AGaramond" pitchFamily="50" charset="0"/>
              </a:rPr>
              <a:t>value1</a:t>
            </a:r>
            <a:r>
              <a:rPr lang="en-US" i="1" smtClean="0">
                <a:solidFill>
                  <a:srgbClr val="000000"/>
                </a:solidFill>
                <a:latin typeface="Lucida Console" pitchFamily="49" charset="0"/>
              </a:rPr>
              <a:t>, </a:t>
            </a:r>
            <a:r>
              <a:rPr lang="en-US" i="1" smtClean="0">
                <a:solidFill>
                  <a:srgbClr val="000000"/>
                </a:solidFill>
                <a:latin typeface="AGaramond" pitchFamily="50" charset="0"/>
              </a:rPr>
              <a:t>value2</a:t>
            </a:r>
            <a:r>
              <a:rPr lang="en-US" i="1" smtClean="0">
                <a:solidFill>
                  <a:srgbClr val="000000"/>
                </a:solidFill>
                <a:latin typeface="Lucida Console" pitchFamily="49" charset="0"/>
              </a:rPr>
              <a:t>, </a:t>
            </a:r>
            <a:r>
              <a:rPr lang="en-US" i="1" smtClean="0">
                <a:solidFill>
                  <a:srgbClr val="000000"/>
                </a:solidFill>
                <a:latin typeface="AGaramond" pitchFamily="50" charset="0"/>
              </a:rPr>
              <a:t>value3</a:t>
            </a:r>
            <a:r>
              <a:rPr lang="en-US" i="1" smtClean="0">
                <a:solidFill>
                  <a:srgbClr val="000000"/>
                </a:solidFill>
                <a:latin typeface="Lucida Console" pitchFamily="49" charset="0"/>
              </a:rPr>
              <a:t> </a:t>
            </a:r>
            <a:r>
              <a:rPr lang="en-US" smtClean="0">
                <a:solidFill>
                  <a:srgbClr val="000000"/>
                </a:solidFill>
                <a:latin typeface="Lucida Console" pitchFamily="49" charset="0"/>
              </a:rPr>
              <a:t>]</a:t>
            </a:r>
          </a:p>
          <a:p>
            <a:pPr lvl="1" eaLnBrk="1" hangingPunct="1">
              <a:lnSpc>
                <a:spcPct val="90000"/>
              </a:lnSpc>
            </a:pPr>
            <a:r>
              <a:rPr lang="en-US" smtClean="0">
                <a:solidFill>
                  <a:srgbClr val="000000"/>
                </a:solidFill>
                <a:latin typeface="Times New Roman" pitchFamily="18" charset="0"/>
              </a:rPr>
              <a:t>Each value in an array can be a string, a number, a JSON object, </a:t>
            </a:r>
            <a:r>
              <a:rPr lang="en-US" smtClean="0">
                <a:solidFill>
                  <a:srgbClr val="000000"/>
                </a:solidFill>
                <a:latin typeface="Lucida Console" pitchFamily="49" charset="0"/>
              </a:rPr>
              <a:t>true</a:t>
            </a:r>
            <a:r>
              <a:rPr lang="en-US" smtClean="0">
                <a:solidFill>
                  <a:srgbClr val="000000"/>
                </a:solidFill>
                <a:latin typeface="Times New Roman" pitchFamily="18" charset="0"/>
              </a:rPr>
              <a:t>, </a:t>
            </a:r>
            <a:r>
              <a:rPr lang="en-US" smtClean="0">
                <a:solidFill>
                  <a:srgbClr val="000000"/>
                </a:solidFill>
                <a:latin typeface="Lucida Console" pitchFamily="49" charset="0"/>
              </a:rPr>
              <a:t>false</a:t>
            </a:r>
            <a:r>
              <a:rPr lang="en-US" smtClean="0">
                <a:solidFill>
                  <a:srgbClr val="000000"/>
                </a:solidFill>
                <a:latin typeface="Times New Roman" pitchFamily="18" charset="0"/>
              </a:rPr>
              <a:t> or </a:t>
            </a:r>
            <a:r>
              <a:rPr lang="en-US" smtClean="0">
                <a:solidFill>
                  <a:srgbClr val="000000"/>
                </a:solidFill>
                <a:latin typeface="Lucida Console" pitchFamily="49" charset="0"/>
              </a:rPr>
              <a:t>null</a:t>
            </a:r>
            <a:r>
              <a:rPr lang="en-US" smtClean="0">
                <a:solidFill>
                  <a:srgbClr val="000000"/>
                </a:solidFill>
                <a:latin typeface="Times New Roman" pitchFamily="18" charset="0"/>
              </a:rPr>
              <a:t>.</a:t>
            </a:r>
          </a:p>
          <a:p>
            <a:pPr eaLnBrk="1" hangingPunct="1">
              <a:lnSpc>
                <a:spcPct val="90000"/>
              </a:lnSpc>
            </a:pPr>
            <a:r>
              <a:rPr lang="en-US" smtClean="0">
                <a:solidFill>
                  <a:srgbClr val="000000"/>
                </a:solidFill>
                <a:latin typeface="Times New Roman" pitchFamily="18" charset="0"/>
              </a:rPr>
              <a:t>Representation of an array of address-book entries:</a:t>
            </a:r>
          </a:p>
          <a:p>
            <a:pPr lvl="2" eaLnBrk="1" hangingPunct="1">
              <a:lnSpc>
                <a:spcPct val="90000"/>
              </a:lnSpc>
            </a:pPr>
            <a:r>
              <a:rPr lang="en-US" smtClean="0">
                <a:solidFill>
                  <a:srgbClr val="000000"/>
                </a:solidFill>
                <a:latin typeface="LucidaSansTypewriter" pitchFamily="49" charset="0"/>
              </a:rPr>
              <a:t>[ { first: </a:t>
            </a:r>
            <a:r>
              <a:rPr lang="en-US" smtClean="0">
                <a:solidFill>
                  <a:srgbClr val="128AFF"/>
                </a:solidFill>
                <a:latin typeface="Lucida Console" pitchFamily="49" charset="0"/>
              </a:rPr>
              <a:t>'Cheryl'</a:t>
            </a:r>
            <a:r>
              <a:rPr lang="en-US" smtClean="0">
                <a:solidFill>
                  <a:srgbClr val="000000"/>
                </a:solidFill>
                <a:latin typeface="LucidaSansTypewriter" pitchFamily="49" charset="0"/>
              </a:rPr>
              <a:t>, last: </a:t>
            </a:r>
            <a:r>
              <a:rPr lang="en-US" smtClean="0">
                <a:solidFill>
                  <a:srgbClr val="128AFF"/>
                </a:solidFill>
                <a:latin typeface="Lucida Console" pitchFamily="49" charset="0"/>
              </a:rPr>
              <a:t>'Black'</a:t>
            </a:r>
            <a:r>
              <a:rPr lang="en-US" smtClean="0">
                <a:solidFill>
                  <a:srgbClr val="000000"/>
                </a:solidFill>
                <a:latin typeface="LucidaSansTypewriter" pitchFamily="49" charset="0"/>
              </a:rPr>
              <a:t> },</a:t>
            </a:r>
            <a:br>
              <a:rPr lang="en-US" smtClean="0">
                <a:solidFill>
                  <a:srgbClr val="000000"/>
                </a:solidFill>
                <a:latin typeface="LucidaSansTypewriter" pitchFamily="49" charset="0"/>
              </a:rPr>
            </a:br>
            <a:r>
              <a:rPr lang="en-US" smtClean="0">
                <a:solidFill>
                  <a:srgbClr val="000000"/>
                </a:solidFill>
                <a:latin typeface="LucidaSansTypewriter" pitchFamily="49" charset="0"/>
              </a:rPr>
              <a:t>  { first: </a:t>
            </a:r>
            <a:r>
              <a:rPr lang="en-US" smtClean="0">
                <a:solidFill>
                  <a:srgbClr val="128AFF"/>
                </a:solidFill>
                <a:latin typeface="Lucida Console" pitchFamily="49" charset="0"/>
              </a:rPr>
              <a:t>'James'</a:t>
            </a:r>
            <a:r>
              <a:rPr lang="en-US" smtClean="0">
                <a:solidFill>
                  <a:srgbClr val="000000"/>
                </a:solidFill>
                <a:latin typeface="LucidaSansTypewriter" pitchFamily="49" charset="0"/>
              </a:rPr>
              <a:t>, last: </a:t>
            </a:r>
            <a:r>
              <a:rPr lang="en-US" smtClean="0">
                <a:solidFill>
                  <a:srgbClr val="128AFF"/>
                </a:solidFill>
                <a:latin typeface="Lucida Console" pitchFamily="49" charset="0"/>
              </a:rPr>
              <a:t>'Blue'</a:t>
            </a:r>
            <a:r>
              <a:rPr lang="en-US" smtClean="0">
                <a:solidFill>
                  <a:srgbClr val="000000"/>
                </a:solidFill>
                <a:latin typeface="LucidaSansTypewriter" pitchFamily="49" charset="0"/>
              </a:rPr>
              <a:t> },</a:t>
            </a:r>
            <a:br>
              <a:rPr lang="en-US" smtClean="0">
                <a:solidFill>
                  <a:srgbClr val="000000"/>
                </a:solidFill>
                <a:latin typeface="LucidaSansTypewriter" pitchFamily="49" charset="0"/>
              </a:rPr>
            </a:br>
            <a:r>
              <a:rPr lang="en-US" smtClean="0">
                <a:solidFill>
                  <a:srgbClr val="000000"/>
                </a:solidFill>
                <a:latin typeface="LucidaSansTypewriter" pitchFamily="49" charset="0"/>
              </a:rPr>
              <a:t>  { first: </a:t>
            </a:r>
            <a:r>
              <a:rPr lang="en-US" smtClean="0">
                <a:solidFill>
                  <a:srgbClr val="128AFF"/>
                </a:solidFill>
                <a:latin typeface="Lucida Console" pitchFamily="49" charset="0"/>
              </a:rPr>
              <a:t>'Mike'</a:t>
            </a:r>
            <a:r>
              <a:rPr lang="en-US" smtClean="0">
                <a:solidFill>
                  <a:srgbClr val="000000"/>
                </a:solidFill>
                <a:latin typeface="LucidaSansTypewriter" pitchFamily="49" charset="0"/>
              </a:rPr>
              <a:t>, last: </a:t>
            </a:r>
            <a:r>
              <a:rPr lang="en-US" smtClean="0">
                <a:solidFill>
                  <a:srgbClr val="128AFF"/>
                </a:solidFill>
                <a:latin typeface="Lucida Console" pitchFamily="49" charset="0"/>
              </a:rPr>
              <a:t>'Brown'</a:t>
            </a:r>
            <a:r>
              <a:rPr lang="en-US" smtClean="0">
                <a:solidFill>
                  <a:srgbClr val="000000"/>
                </a:solidFill>
                <a:latin typeface="LucidaSansTypewriter" pitchFamily="49" charset="0"/>
              </a:rPr>
              <a:t> },</a:t>
            </a:r>
            <a:br>
              <a:rPr lang="en-US" smtClean="0">
                <a:solidFill>
                  <a:srgbClr val="000000"/>
                </a:solidFill>
                <a:latin typeface="LucidaSansTypewriter" pitchFamily="49" charset="0"/>
              </a:rPr>
            </a:br>
            <a:r>
              <a:rPr lang="en-US" smtClean="0">
                <a:solidFill>
                  <a:srgbClr val="000000"/>
                </a:solidFill>
                <a:latin typeface="LucidaSansTypewriter" pitchFamily="49" charset="0"/>
              </a:rPr>
              <a:t>  { first: </a:t>
            </a:r>
            <a:r>
              <a:rPr lang="en-US" smtClean="0">
                <a:solidFill>
                  <a:srgbClr val="128AFF"/>
                </a:solidFill>
                <a:latin typeface="Lucida Console" pitchFamily="49" charset="0"/>
              </a:rPr>
              <a:t>'Meg'</a:t>
            </a:r>
            <a:r>
              <a:rPr lang="en-US" smtClean="0">
                <a:solidFill>
                  <a:srgbClr val="000000"/>
                </a:solidFill>
                <a:latin typeface="LucidaSansTypewriter" pitchFamily="49" charset="0"/>
              </a:rPr>
              <a:t>, last: </a:t>
            </a:r>
            <a:r>
              <a:rPr lang="en-US" smtClean="0">
                <a:solidFill>
                  <a:srgbClr val="128AFF"/>
                </a:solidFill>
                <a:latin typeface="Lucida Console" pitchFamily="49" charset="0"/>
              </a:rPr>
              <a:t>'Gold'</a:t>
            </a:r>
            <a:r>
              <a:rPr lang="en-US" smtClean="0">
                <a:solidFill>
                  <a:srgbClr val="000000"/>
                </a:solidFill>
                <a:latin typeface="LucidaSansTypewriter" pitchFamily="49" charset="0"/>
              </a:rPr>
              <a:t> } ] </a:t>
            </a:r>
            <a:endParaRPr lang="en-US" smtClean="0">
              <a:solidFill>
                <a:srgbClr val="000000"/>
              </a:solidFill>
              <a:latin typeface="Lucida Console" pitchFamily="49"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63843" name="Picture 1" descr="ch31imageslidesonly_Page_96.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64867" name="Picture 1" descr="ch31imageslidesonly_Page_97.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65891" name="Picture 1" descr="ch31imageslidesonly_Page_98.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66915" name="Picture 1" descr="ch31imageslidesonly_Page_99.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31.6  </a:t>
            </a:r>
            <a:r>
              <a:rPr lang="en-US" smtClean="0">
                <a:solidFill>
                  <a:srgbClr val="3380E6"/>
                </a:solidFill>
                <a:latin typeface="Arial"/>
              </a:rPr>
              <a:t>Publishing and Consuming SOAP-Based Web Services</a:t>
            </a:r>
          </a:p>
        </p:txBody>
      </p:sp>
      <p:sp>
        <p:nvSpPr>
          <p:cNvPr id="22532" name="Text Placeholder 2"/>
          <p:cNvSpPr>
            <a:spLocks noGrp="1"/>
          </p:cNvSpPr>
          <p:nvPr>
            <p:ph type="body" idx="1"/>
          </p:nvPr>
        </p:nvSpPr>
        <p:spPr/>
        <p:txBody>
          <a:bodyPr/>
          <a:lstStyle/>
          <a:p>
            <a:pPr eaLnBrk="1" hangingPunct="1"/>
            <a:r>
              <a:rPr lang="en-US" smtClean="0">
                <a:solidFill>
                  <a:srgbClr val="000000"/>
                </a:solidFill>
                <a:latin typeface="Times New Roman" pitchFamily="18" charset="0"/>
              </a:rPr>
              <a:t>This section presents our first example of publishing (enabling for client access) and consuming (using) a web service.</a:t>
            </a:r>
          </a:p>
          <a:p>
            <a:pPr eaLnBrk="1" hangingPunct="1"/>
            <a:r>
              <a:rPr lang="en-US" smtClean="0">
                <a:solidFill>
                  <a:srgbClr val="000000"/>
                </a:solidFill>
                <a:latin typeface="Times New Roman" pitchFamily="18" charset="0"/>
              </a:rPr>
              <a:t>We begin with a SOAP-based web service.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31.6.2 </a:t>
            </a:r>
            <a:r>
              <a:rPr lang="en-US" smtClean="0">
                <a:solidFill>
                  <a:srgbClr val="33B38C"/>
                </a:solidFill>
                <a:latin typeface="Goudy Sans Medium"/>
              </a:rPr>
              <a:t>Defining the </a:t>
            </a:r>
            <a:r>
              <a:rPr lang="en-US" smtClean="0">
                <a:solidFill>
                  <a:srgbClr val="33B38C"/>
                </a:solidFill>
                <a:latin typeface="Lucida Console"/>
              </a:rPr>
              <a:t>WelcomeSOAP</a:t>
            </a:r>
            <a:r>
              <a:rPr lang="en-US" smtClean="0">
                <a:solidFill>
                  <a:srgbClr val="33B38C"/>
                </a:solidFill>
                <a:latin typeface="Goudy Sans Medium"/>
              </a:rPr>
              <a:t> Web Service in NetBeans</a:t>
            </a:r>
          </a:p>
        </p:txBody>
      </p:sp>
      <p:sp>
        <p:nvSpPr>
          <p:cNvPr id="25604" name="Text Placeholder 2"/>
          <p:cNvSpPr>
            <a:spLocks noGrp="1"/>
          </p:cNvSpPr>
          <p:nvPr>
            <p:ph type="body" idx="1"/>
          </p:nvPr>
        </p:nvSpPr>
        <p:spPr/>
        <p:txBody>
          <a:bodyPr/>
          <a:lstStyle/>
          <a:p>
            <a:pPr eaLnBrk="1" hangingPunct="1"/>
            <a:r>
              <a:rPr lang="en-US" dirty="0" smtClean="0">
                <a:solidFill>
                  <a:srgbClr val="000000"/>
                </a:solidFill>
                <a:latin typeface="Times New Roman" pitchFamily="18" charset="0"/>
              </a:rPr>
              <a:t>Figure 31.1 contains the </a:t>
            </a:r>
            <a:r>
              <a:rPr lang="en-US" dirty="0" err="1" smtClean="0">
                <a:solidFill>
                  <a:srgbClr val="000000"/>
                </a:solidFill>
                <a:latin typeface="Lucida Console" pitchFamily="49" charset="0"/>
              </a:rPr>
              <a:t>WelcomeSOAP</a:t>
            </a:r>
            <a:r>
              <a:rPr lang="en-US" dirty="0" smtClean="0">
                <a:solidFill>
                  <a:srgbClr val="000000"/>
                </a:solidFill>
                <a:latin typeface="Times New Roman" pitchFamily="18" charset="0"/>
              </a:rPr>
              <a:t> web service’s code.</a:t>
            </a:r>
          </a:p>
          <a:p>
            <a:pPr eaLnBrk="1" hangingPunct="1"/>
            <a:r>
              <a:rPr lang="en-US" dirty="0" smtClean="0">
                <a:solidFill>
                  <a:srgbClr val="000000"/>
                </a:solidFill>
                <a:latin typeface="Times New Roman" pitchFamily="18" charset="0"/>
              </a:rPr>
              <a:t>You can find this file in the project’s </a:t>
            </a:r>
            <a:r>
              <a:rPr lang="en-US" dirty="0" err="1" smtClean="0">
                <a:solidFill>
                  <a:srgbClr val="000000"/>
                </a:solidFill>
                <a:latin typeface="Lucida Console" pitchFamily="49" charset="0"/>
              </a:rPr>
              <a:t>src</a:t>
            </a:r>
            <a:r>
              <a:rPr lang="en-US" dirty="0" smtClean="0">
                <a:solidFill>
                  <a:srgbClr val="000000"/>
                </a:solidFill>
                <a:latin typeface="Lucida Console" pitchFamily="49" charset="0"/>
              </a:rPr>
              <a:t>\java\com\</a:t>
            </a:r>
            <a:r>
              <a:rPr lang="en-US" dirty="0" err="1" smtClean="0">
                <a:solidFill>
                  <a:srgbClr val="000000"/>
                </a:solidFill>
                <a:latin typeface="Lucida Console" pitchFamily="49" charset="0"/>
              </a:rPr>
              <a:t>deitel</a:t>
            </a:r>
            <a:r>
              <a:rPr lang="en-US" dirty="0" smtClean="0">
                <a:solidFill>
                  <a:srgbClr val="000000"/>
                </a:solidFill>
                <a:latin typeface="Lucida Console" pitchFamily="49" charset="0"/>
              </a:rPr>
              <a:t>\</a:t>
            </a:r>
            <a:r>
              <a:rPr lang="en-US" dirty="0" err="1" smtClean="0">
                <a:solidFill>
                  <a:srgbClr val="000000"/>
                </a:solidFill>
                <a:latin typeface="Lucida Console" pitchFamily="49" charset="0"/>
              </a:rPr>
              <a:t>welcomesoap</a:t>
            </a:r>
            <a:r>
              <a:rPr lang="en-US" dirty="0" smtClean="0">
                <a:solidFill>
                  <a:srgbClr val="000000"/>
                </a:solidFill>
                <a:latin typeface="Times New Roman" pitchFamily="18" charset="0"/>
              </a:rPr>
              <a:t> folder.</a:t>
            </a:r>
          </a:p>
          <a:p>
            <a:pPr eaLnBrk="1" hangingPunct="1"/>
            <a:r>
              <a:rPr lang="en-US" dirty="0" smtClean="0">
                <a:solidFill>
                  <a:srgbClr val="000000"/>
                </a:solidFill>
                <a:latin typeface="Times New Roman" pitchFamily="18" charset="0"/>
              </a:rPr>
              <a:t>By default, each new web service class created with the JAX-WS APIs is a </a:t>
            </a:r>
            <a:r>
              <a:rPr lang="en-US" dirty="0" smtClean="0">
                <a:solidFill>
                  <a:srgbClr val="0000FF"/>
                </a:solidFill>
                <a:latin typeface="Times New Roman" pitchFamily="18" charset="0"/>
              </a:rPr>
              <a:t>POJO (plain old Java object)</a:t>
            </a:r>
          </a:p>
          <a:p>
            <a:pPr lvl="1" eaLnBrk="1" hangingPunct="1"/>
            <a:r>
              <a:rPr lang="en-US" dirty="0" smtClean="0">
                <a:solidFill>
                  <a:srgbClr val="000000"/>
                </a:solidFill>
                <a:latin typeface="Times New Roman" pitchFamily="18" charset="0"/>
              </a:rPr>
              <a:t>You do not need to extend </a:t>
            </a:r>
            <a:r>
              <a:rPr lang="en-US" smtClean="0">
                <a:solidFill>
                  <a:srgbClr val="000000"/>
                </a:solidFill>
                <a:latin typeface="Times New Roman" pitchFamily="18" charset="0"/>
              </a:rPr>
              <a:t>a </a:t>
            </a:r>
            <a:r>
              <a:rPr lang="en-US" smtClean="0">
                <a:solidFill>
                  <a:srgbClr val="000000"/>
                </a:solidFill>
                <a:latin typeface="Times New Roman" pitchFamily="18" charset="0"/>
              </a:rPr>
              <a:t>class.</a:t>
            </a:r>
            <a:endParaRPr lang="en-US" smtClean="0">
              <a:solidFill>
                <a:srgbClr val="000000"/>
              </a:solidFill>
              <a:latin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26627" name="Picture 1" descr="ch31imageslidesonly_Page_05.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31.6.2 </a:t>
            </a:r>
            <a:r>
              <a:rPr lang="en-US" smtClean="0">
                <a:solidFill>
                  <a:srgbClr val="33B38C"/>
                </a:solidFill>
                <a:latin typeface="Goudy Sans Medium"/>
              </a:rPr>
              <a:t>Defining the </a:t>
            </a:r>
            <a:r>
              <a:rPr lang="en-US" smtClean="0">
                <a:solidFill>
                  <a:srgbClr val="33B38C"/>
                </a:solidFill>
                <a:latin typeface="Lucida Console"/>
              </a:rPr>
              <a:t>WelcomeSOAP</a:t>
            </a:r>
            <a:r>
              <a:rPr lang="en-US" smtClean="0">
                <a:solidFill>
                  <a:srgbClr val="33B38C"/>
                </a:solidFill>
                <a:latin typeface="Goudy Sans Medium"/>
              </a:rPr>
              <a:t> Web Service in NetBeans (cont.)</a:t>
            </a:r>
          </a:p>
        </p:txBody>
      </p:sp>
      <p:sp>
        <p:nvSpPr>
          <p:cNvPr id="27652" name="Text Placeholder 2"/>
          <p:cNvSpPr>
            <a:spLocks noGrp="1"/>
          </p:cNvSpPr>
          <p:nvPr>
            <p:ph type="body" idx="1"/>
          </p:nvPr>
        </p:nvSpPr>
        <p:spPr/>
        <p:txBody>
          <a:bodyPr/>
          <a:lstStyle/>
          <a:p>
            <a:pPr eaLnBrk="1" hangingPunct="1"/>
            <a:r>
              <a:rPr lang="en-US" smtClean="0">
                <a:solidFill>
                  <a:srgbClr val="000000"/>
                </a:solidFill>
                <a:latin typeface="Times New Roman" pitchFamily="18" charset="0"/>
              </a:rPr>
              <a:t>When you deploy a web application containing a class that uses the </a:t>
            </a:r>
            <a:r>
              <a:rPr lang="en-US" smtClean="0">
                <a:solidFill>
                  <a:srgbClr val="000000"/>
                </a:solidFill>
                <a:latin typeface="Lucida Console" pitchFamily="49" charset="0"/>
              </a:rPr>
              <a:t>@WebService</a:t>
            </a:r>
            <a:r>
              <a:rPr lang="en-US" smtClean="0">
                <a:solidFill>
                  <a:srgbClr val="000000"/>
                </a:solidFill>
                <a:latin typeface="Times New Roman" pitchFamily="18" charset="0"/>
              </a:rPr>
              <a:t> annotation, the server recognizes that the class implements a web service and creates all the </a:t>
            </a:r>
            <a:r>
              <a:rPr lang="en-US" smtClean="0">
                <a:solidFill>
                  <a:srgbClr val="0000FF"/>
                </a:solidFill>
                <a:latin typeface="Times New Roman" pitchFamily="18" charset="0"/>
              </a:rPr>
              <a:t>server-side artifacts</a:t>
            </a:r>
            <a:r>
              <a:rPr lang="en-US" smtClean="0">
                <a:solidFill>
                  <a:srgbClr val="000000"/>
                </a:solidFill>
                <a:latin typeface="Times New Roman" pitchFamily="18" charset="0"/>
              </a:rPr>
              <a:t> that support the web service</a:t>
            </a:r>
          </a:p>
          <a:p>
            <a:pPr lvl="1" eaLnBrk="1" hangingPunct="1"/>
            <a:r>
              <a:rPr lang="en-US" smtClean="0">
                <a:solidFill>
                  <a:srgbClr val="000000"/>
                </a:solidFill>
                <a:latin typeface="Times New Roman" pitchFamily="18" charset="0"/>
              </a:rPr>
              <a:t>Framework that allows the web service to wait for client requests and respond to those requests once it is deployed on an application server.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1481138"/>
            <a:ext cx="8839200" cy="4525962"/>
          </a:xfrm>
        </p:spPr>
        <p:txBody>
          <a:bodyPr/>
          <a:lstStyle/>
          <a:p>
            <a:endParaRPr lang="en-IE" dirty="0" smtClean="0"/>
          </a:p>
          <a:p>
            <a:r>
              <a:rPr lang="en-IE" dirty="0" smtClean="0"/>
              <a:t>Introductory Soap </a:t>
            </a:r>
            <a:r>
              <a:rPr lang="en-IE" dirty="0" smtClean="0"/>
              <a:t>application </a:t>
            </a:r>
            <a:endParaRPr lang="en-IE" dirty="0"/>
          </a:p>
          <a:p>
            <a:endParaRPr lang="en-IE" dirty="0" smtClean="0"/>
          </a:p>
          <a:p>
            <a:pPr marL="109537" indent="0">
              <a:buNone/>
            </a:pPr>
            <a:r>
              <a:rPr lang="en-IE" dirty="0" smtClean="0"/>
              <a:t>http://netbeans.org/kb/docs/websvc/jax-ws.html</a:t>
            </a:r>
            <a:endParaRPr lang="en-IE" dirty="0"/>
          </a:p>
        </p:txBody>
      </p:sp>
      <p:sp>
        <p:nvSpPr>
          <p:cNvPr id="3" name="Title 2"/>
          <p:cNvSpPr>
            <a:spLocks noGrp="1"/>
          </p:cNvSpPr>
          <p:nvPr>
            <p:ph type="title"/>
          </p:nvPr>
        </p:nvSpPr>
        <p:spPr/>
        <p:txBody>
          <a:bodyPr/>
          <a:lstStyle/>
          <a:p>
            <a:endParaRPr lang="en-IE"/>
          </a:p>
        </p:txBody>
      </p:sp>
      <p:sp>
        <p:nvSpPr>
          <p:cNvPr id="4" name="Footer Placeholder 3"/>
          <p:cNvSpPr>
            <a:spLocks noGrp="1"/>
          </p:cNvSpPr>
          <p:nvPr>
            <p:ph type="ftr" sz="quarter" idx="11"/>
          </p:nvPr>
        </p:nvSpPr>
        <p:spPr/>
        <p:txBody>
          <a:bodyPr/>
          <a:lstStyle/>
          <a:p>
            <a:pPr>
              <a:defRPr/>
            </a:pPr>
            <a:r>
              <a:rPr lang="en-US" smtClean="0"/>
              <a:t>(C) 2010 Pearson Education, Inc.  All rights reserved.</a:t>
            </a:r>
            <a:endParaRPr lang="en-US"/>
          </a:p>
        </p:txBody>
      </p:sp>
    </p:spTree>
    <p:extLst>
      <p:ext uri="{BB962C8B-B14F-4D97-AF65-F5344CB8AC3E}">
        <p14:creationId xmlns:p14="http://schemas.microsoft.com/office/powerpoint/2010/main" val="1424780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31.6.2 </a:t>
            </a:r>
            <a:r>
              <a:rPr lang="en-US" smtClean="0">
                <a:solidFill>
                  <a:srgbClr val="33B38C"/>
                </a:solidFill>
                <a:latin typeface="Goudy Sans Medium"/>
              </a:rPr>
              <a:t>Defining the </a:t>
            </a:r>
            <a:r>
              <a:rPr lang="en-US" smtClean="0">
                <a:solidFill>
                  <a:srgbClr val="33B38C"/>
                </a:solidFill>
                <a:latin typeface="Lucida Console"/>
              </a:rPr>
              <a:t>WelcomeSOAP</a:t>
            </a:r>
            <a:r>
              <a:rPr lang="en-US" smtClean="0">
                <a:solidFill>
                  <a:srgbClr val="33B38C"/>
                </a:solidFill>
                <a:latin typeface="Goudy Sans Medium"/>
              </a:rPr>
              <a:t> Web Service in NetBeans (cont.)</a:t>
            </a:r>
          </a:p>
        </p:txBody>
      </p:sp>
      <p:sp>
        <p:nvSpPr>
          <p:cNvPr id="28676" name="Text Placeholder 2"/>
          <p:cNvSpPr>
            <a:spLocks noGrp="1"/>
          </p:cNvSpPr>
          <p:nvPr>
            <p:ph type="body" idx="1"/>
          </p:nvPr>
        </p:nvSpPr>
        <p:spPr/>
        <p:txBody>
          <a:bodyPr/>
          <a:lstStyle/>
          <a:p>
            <a:pPr eaLnBrk="1" hangingPunct="1">
              <a:lnSpc>
                <a:spcPct val="80000"/>
              </a:lnSpc>
            </a:pPr>
            <a:r>
              <a:rPr lang="en-US" sz="2300" smtClean="0">
                <a:solidFill>
                  <a:srgbClr val="000000"/>
                </a:solidFill>
                <a:latin typeface="Times New Roman" pitchFamily="18" charset="0"/>
              </a:rPr>
              <a:t>The </a:t>
            </a:r>
            <a:r>
              <a:rPr lang="en-US" sz="2300" smtClean="0">
                <a:solidFill>
                  <a:srgbClr val="0000FF"/>
                </a:solidFill>
                <a:latin typeface="LucidaSansTypewriter" pitchFamily="49" charset="0"/>
              </a:rPr>
              <a:t>@WebService</a:t>
            </a:r>
            <a:r>
              <a:rPr lang="en-US" sz="2300" smtClean="0">
                <a:solidFill>
                  <a:srgbClr val="000000"/>
                </a:solidFill>
                <a:latin typeface="Times New Roman" pitchFamily="18" charset="0"/>
              </a:rPr>
              <a:t> </a:t>
            </a:r>
            <a:r>
              <a:rPr lang="en-US" sz="2300" smtClean="0">
                <a:solidFill>
                  <a:srgbClr val="0000FF"/>
                </a:solidFill>
                <a:latin typeface="Times New Roman" pitchFamily="18" charset="0"/>
              </a:rPr>
              <a:t>annotation</a:t>
            </a:r>
            <a:r>
              <a:rPr lang="en-US" sz="2300" smtClean="0">
                <a:solidFill>
                  <a:srgbClr val="000000"/>
                </a:solidFill>
                <a:latin typeface="Times New Roman" pitchFamily="18" charset="0"/>
              </a:rPr>
              <a:t> indicates that a class implements a web service.The annotation is followed by parentheses containing optional annotation attributes.</a:t>
            </a:r>
          </a:p>
          <a:p>
            <a:pPr eaLnBrk="1" hangingPunct="1">
              <a:lnSpc>
                <a:spcPct val="80000"/>
              </a:lnSpc>
            </a:pPr>
            <a:r>
              <a:rPr lang="en-US" sz="2300" smtClean="0">
                <a:solidFill>
                  <a:srgbClr val="000000"/>
                </a:solidFill>
                <a:latin typeface="Times New Roman" pitchFamily="18" charset="0"/>
              </a:rPr>
              <a:t>The </a:t>
            </a:r>
            <a:r>
              <a:rPr lang="en-US" sz="2300" smtClean="0">
                <a:solidFill>
                  <a:srgbClr val="0000FF"/>
                </a:solidFill>
                <a:latin typeface="LucidaSansTypewriter" pitchFamily="49" charset="0"/>
              </a:rPr>
              <a:t>name</a:t>
            </a:r>
            <a:r>
              <a:rPr lang="en-US" sz="2300" smtClean="0">
                <a:solidFill>
                  <a:srgbClr val="000000"/>
                </a:solidFill>
                <a:latin typeface="Times New Roman" pitchFamily="18" charset="0"/>
              </a:rPr>
              <a:t> </a:t>
            </a:r>
            <a:r>
              <a:rPr lang="en-US" sz="2300" smtClean="0">
                <a:solidFill>
                  <a:srgbClr val="0000FF"/>
                </a:solidFill>
                <a:latin typeface="Times New Roman" pitchFamily="18" charset="0"/>
              </a:rPr>
              <a:t>attribute</a:t>
            </a:r>
            <a:r>
              <a:rPr lang="en-US" sz="2300" smtClean="0">
                <a:solidFill>
                  <a:srgbClr val="000000"/>
                </a:solidFill>
                <a:latin typeface="Times New Roman" pitchFamily="18" charset="0"/>
              </a:rPr>
              <a:t>specifies the name of the service endpoint interface class that will be generated for the client.</a:t>
            </a:r>
          </a:p>
          <a:p>
            <a:pPr eaLnBrk="1" hangingPunct="1">
              <a:lnSpc>
                <a:spcPct val="80000"/>
              </a:lnSpc>
            </a:pPr>
            <a:r>
              <a:rPr lang="en-US" sz="2300" smtClean="0">
                <a:solidFill>
                  <a:srgbClr val="000000"/>
                </a:solidFill>
                <a:latin typeface="Times New Roman" pitchFamily="18" charset="0"/>
              </a:rPr>
              <a:t>A </a:t>
            </a:r>
            <a:r>
              <a:rPr lang="en-US" sz="2300" smtClean="0">
                <a:solidFill>
                  <a:srgbClr val="0000FF"/>
                </a:solidFill>
                <a:latin typeface="Times New Roman" pitchFamily="18" charset="0"/>
              </a:rPr>
              <a:t>service endpoint interface (SEI)</a:t>
            </a:r>
            <a:r>
              <a:rPr lang="en-US" sz="2300" smtClean="0">
                <a:solidFill>
                  <a:srgbClr val="000000"/>
                </a:solidFill>
                <a:latin typeface="Times New Roman" pitchFamily="18" charset="0"/>
              </a:rPr>
              <a:t> class (sometimes called a </a:t>
            </a:r>
            <a:r>
              <a:rPr lang="en-US" sz="2300" smtClean="0">
                <a:solidFill>
                  <a:srgbClr val="0000FF"/>
                </a:solidFill>
                <a:latin typeface="Times New Roman" pitchFamily="18" charset="0"/>
              </a:rPr>
              <a:t>proxy class</a:t>
            </a:r>
            <a:r>
              <a:rPr lang="en-US" sz="2300" smtClean="0">
                <a:solidFill>
                  <a:srgbClr val="000000"/>
                </a:solidFill>
                <a:latin typeface="Times New Roman" pitchFamily="18" charset="0"/>
              </a:rPr>
              <a:t>) is used to interact with the web service</a:t>
            </a:r>
          </a:p>
          <a:p>
            <a:pPr lvl="1" eaLnBrk="1" hangingPunct="1">
              <a:lnSpc>
                <a:spcPct val="80000"/>
              </a:lnSpc>
            </a:pPr>
            <a:r>
              <a:rPr lang="en-US" sz="2000" smtClean="0">
                <a:solidFill>
                  <a:srgbClr val="000000"/>
                </a:solidFill>
                <a:latin typeface="Times New Roman" pitchFamily="18" charset="0"/>
              </a:rPr>
              <a:t>a client application consumes the web service by invoking methods on the service endpoint interface object.</a:t>
            </a:r>
          </a:p>
          <a:p>
            <a:pPr eaLnBrk="1" hangingPunct="1">
              <a:lnSpc>
                <a:spcPct val="80000"/>
              </a:lnSpc>
            </a:pPr>
            <a:r>
              <a:rPr lang="en-US" sz="2300" smtClean="0">
                <a:solidFill>
                  <a:srgbClr val="000000"/>
                </a:solidFill>
                <a:latin typeface="Times New Roman" pitchFamily="18" charset="0"/>
              </a:rPr>
              <a:t>The </a:t>
            </a:r>
            <a:r>
              <a:rPr lang="en-US" sz="2300" smtClean="0">
                <a:solidFill>
                  <a:srgbClr val="0000FF"/>
                </a:solidFill>
                <a:latin typeface="LucidaSansTypewriter" pitchFamily="49" charset="0"/>
              </a:rPr>
              <a:t>serviceName</a:t>
            </a:r>
            <a:r>
              <a:rPr lang="en-US" sz="2300" smtClean="0">
                <a:solidFill>
                  <a:srgbClr val="000000"/>
                </a:solidFill>
                <a:latin typeface="Times New Roman" pitchFamily="18" charset="0"/>
              </a:rPr>
              <a:t> </a:t>
            </a:r>
            <a:r>
              <a:rPr lang="en-US" sz="2300" smtClean="0">
                <a:solidFill>
                  <a:srgbClr val="0000FF"/>
                </a:solidFill>
                <a:latin typeface="Times New Roman" pitchFamily="18" charset="0"/>
              </a:rPr>
              <a:t>attribute</a:t>
            </a:r>
            <a:r>
              <a:rPr lang="en-US" sz="2300" smtClean="0">
                <a:solidFill>
                  <a:srgbClr val="000000"/>
                </a:solidFill>
                <a:latin typeface="Times New Roman" pitchFamily="18" charset="0"/>
              </a:rPr>
              <a:t> specifies the service name, which is also the name of the class that the client uses to obtain a service endpoint interface object.</a:t>
            </a:r>
          </a:p>
          <a:p>
            <a:pPr lvl="1" eaLnBrk="1" hangingPunct="1">
              <a:lnSpc>
                <a:spcPct val="80000"/>
              </a:lnSpc>
            </a:pPr>
            <a:r>
              <a:rPr lang="en-US" sz="2000" smtClean="0">
                <a:solidFill>
                  <a:srgbClr val="000000"/>
                </a:solidFill>
                <a:latin typeface="Times New Roman" pitchFamily="18" charset="0"/>
              </a:rPr>
              <a:t>If not specified, the web service’s name is assumed to be the java class name followed by the word </a:t>
            </a:r>
            <a:r>
              <a:rPr lang="en-US" sz="2000" smtClean="0">
                <a:solidFill>
                  <a:srgbClr val="000000"/>
                </a:solidFill>
                <a:latin typeface="Lucida Console" pitchFamily="49" charset="0"/>
              </a:rPr>
              <a:t>Service</a:t>
            </a:r>
            <a:r>
              <a:rPr lang="en-US" sz="2000" smtClean="0">
                <a:solidFill>
                  <a:srgbClr val="000000"/>
                </a:solidFill>
                <a:latin typeface="Times New Roman" pitchFamily="18" charset="0"/>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31.6.2 </a:t>
            </a:r>
            <a:r>
              <a:rPr lang="en-US" smtClean="0">
                <a:solidFill>
                  <a:srgbClr val="33B38C"/>
                </a:solidFill>
                <a:latin typeface="Goudy Sans Medium"/>
              </a:rPr>
              <a:t>Defining the </a:t>
            </a:r>
            <a:r>
              <a:rPr lang="en-US" smtClean="0">
                <a:solidFill>
                  <a:srgbClr val="33B38C"/>
                </a:solidFill>
                <a:latin typeface="Lucida Console"/>
              </a:rPr>
              <a:t>WelcomeSOAP</a:t>
            </a:r>
            <a:r>
              <a:rPr lang="en-US" smtClean="0">
                <a:solidFill>
                  <a:srgbClr val="33B38C"/>
                </a:solidFill>
                <a:latin typeface="Goudy Sans Medium"/>
              </a:rPr>
              <a:t> Web Service in NetBeans (cont.)</a:t>
            </a:r>
          </a:p>
        </p:txBody>
      </p:sp>
      <p:sp>
        <p:nvSpPr>
          <p:cNvPr id="29700" name="Text Placeholder 2"/>
          <p:cNvSpPr>
            <a:spLocks noGrp="1"/>
          </p:cNvSpPr>
          <p:nvPr>
            <p:ph type="body" idx="1"/>
          </p:nvPr>
        </p:nvSpPr>
        <p:spPr/>
        <p:txBody>
          <a:bodyPr/>
          <a:lstStyle/>
          <a:p>
            <a:pPr eaLnBrk="1" hangingPunct="1">
              <a:lnSpc>
                <a:spcPct val="80000"/>
              </a:lnSpc>
            </a:pPr>
            <a:r>
              <a:rPr lang="en-US" sz="2500" smtClean="0">
                <a:solidFill>
                  <a:srgbClr val="000000"/>
                </a:solidFill>
                <a:latin typeface="Times New Roman" pitchFamily="18" charset="0"/>
              </a:rPr>
              <a:t>A method is tagged with the </a:t>
            </a:r>
            <a:r>
              <a:rPr lang="en-US" sz="2500" smtClean="0">
                <a:solidFill>
                  <a:srgbClr val="0000FF"/>
                </a:solidFill>
                <a:latin typeface="LucidaSansTypewriter" pitchFamily="49" charset="0"/>
              </a:rPr>
              <a:t>@WebMethod</a:t>
            </a:r>
            <a:r>
              <a:rPr lang="en-US" sz="2500" smtClean="0">
                <a:solidFill>
                  <a:srgbClr val="000000"/>
                </a:solidFill>
                <a:latin typeface="Times New Roman" pitchFamily="18" charset="0"/>
              </a:rPr>
              <a:t> </a:t>
            </a:r>
            <a:r>
              <a:rPr lang="en-US" sz="2500" smtClean="0">
                <a:solidFill>
                  <a:srgbClr val="0000FF"/>
                </a:solidFill>
                <a:latin typeface="Times New Roman" pitchFamily="18" charset="0"/>
              </a:rPr>
              <a:t>annotation</a:t>
            </a:r>
            <a:r>
              <a:rPr lang="en-US" sz="2500" smtClean="0">
                <a:solidFill>
                  <a:srgbClr val="000000"/>
                </a:solidFill>
                <a:latin typeface="Times New Roman" pitchFamily="18" charset="0"/>
              </a:rPr>
              <a:t> to indicate that it can be called remotely.</a:t>
            </a:r>
          </a:p>
          <a:p>
            <a:pPr lvl="1" eaLnBrk="1" hangingPunct="1">
              <a:lnSpc>
                <a:spcPct val="80000"/>
              </a:lnSpc>
            </a:pPr>
            <a:r>
              <a:rPr lang="en-US" sz="2100" smtClean="0">
                <a:solidFill>
                  <a:srgbClr val="000000"/>
                </a:solidFill>
                <a:latin typeface="Times New Roman" pitchFamily="18" charset="0"/>
              </a:rPr>
              <a:t>Any methods that are not tagged with </a:t>
            </a:r>
            <a:r>
              <a:rPr lang="en-US" sz="2100" smtClean="0">
                <a:solidFill>
                  <a:srgbClr val="000000"/>
                </a:solidFill>
                <a:latin typeface="Lucida Console" pitchFamily="49" charset="0"/>
              </a:rPr>
              <a:t>@WebMethod</a:t>
            </a:r>
            <a:r>
              <a:rPr lang="en-US" sz="2100" smtClean="0">
                <a:solidFill>
                  <a:srgbClr val="000000"/>
                </a:solidFill>
                <a:latin typeface="Times New Roman" pitchFamily="18" charset="0"/>
              </a:rPr>
              <a:t> are not accessible to clients that consume the web service.</a:t>
            </a:r>
          </a:p>
          <a:p>
            <a:pPr eaLnBrk="1" hangingPunct="1">
              <a:lnSpc>
                <a:spcPct val="80000"/>
              </a:lnSpc>
            </a:pPr>
            <a:r>
              <a:rPr lang="en-US" sz="2500" smtClean="0">
                <a:solidFill>
                  <a:srgbClr val="000000"/>
                </a:solidFill>
                <a:latin typeface="Times New Roman" pitchFamily="18" charset="0"/>
              </a:rPr>
              <a:t>An </a:t>
            </a:r>
            <a:r>
              <a:rPr lang="en-US" sz="2500" smtClean="0">
                <a:solidFill>
                  <a:srgbClr val="000000"/>
                </a:solidFill>
                <a:latin typeface="Lucida Console" pitchFamily="49" charset="0"/>
              </a:rPr>
              <a:t>@WebMethod</a:t>
            </a:r>
            <a:r>
              <a:rPr lang="en-US" sz="2500" smtClean="0">
                <a:solidFill>
                  <a:srgbClr val="000000"/>
                </a:solidFill>
                <a:latin typeface="Times New Roman" pitchFamily="18" charset="0"/>
              </a:rPr>
              <a:t> annotation’s </a:t>
            </a:r>
            <a:r>
              <a:rPr lang="en-US" sz="2500" smtClean="0">
                <a:solidFill>
                  <a:srgbClr val="0000FF"/>
                </a:solidFill>
                <a:latin typeface="LucidaSansTypewriter" pitchFamily="49" charset="0"/>
              </a:rPr>
              <a:t>operationName</a:t>
            </a:r>
            <a:r>
              <a:rPr lang="en-US" sz="2500" smtClean="0">
                <a:solidFill>
                  <a:srgbClr val="000000"/>
                </a:solidFill>
                <a:latin typeface="Times New Roman" pitchFamily="18" charset="0"/>
              </a:rPr>
              <a:t> attribute to specifies the method name that is exposed to the web service’s client.</a:t>
            </a:r>
          </a:p>
          <a:p>
            <a:pPr lvl="1" eaLnBrk="1" hangingPunct="1">
              <a:lnSpc>
                <a:spcPct val="80000"/>
              </a:lnSpc>
            </a:pPr>
            <a:r>
              <a:rPr lang="en-US" sz="2100" smtClean="0">
                <a:solidFill>
                  <a:srgbClr val="000000"/>
                </a:solidFill>
                <a:latin typeface="Times New Roman" pitchFamily="18" charset="0"/>
              </a:rPr>
              <a:t>If the </a:t>
            </a:r>
            <a:r>
              <a:rPr lang="en-US" sz="2100" smtClean="0">
                <a:solidFill>
                  <a:srgbClr val="000000"/>
                </a:solidFill>
                <a:latin typeface="Lucida Console" pitchFamily="49" charset="0"/>
              </a:rPr>
              <a:t>operationName</a:t>
            </a:r>
            <a:r>
              <a:rPr lang="en-US" sz="2100" smtClean="0">
                <a:solidFill>
                  <a:srgbClr val="000000"/>
                </a:solidFill>
                <a:latin typeface="Times New Roman" pitchFamily="18" charset="0"/>
              </a:rPr>
              <a:t> is not specified, it is set to the actual Java method’s name.</a:t>
            </a:r>
          </a:p>
          <a:p>
            <a:pPr eaLnBrk="1" hangingPunct="1">
              <a:lnSpc>
                <a:spcPct val="80000"/>
              </a:lnSpc>
            </a:pPr>
            <a:r>
              <a:rPr lang="en-US" sz="2500" smtClean="0">
                <a:solidFill>
                  <a:srgbClr val="000000"/>
                </a:solidFill>
                <a:latin typeface="Times New Roman" pitchFamily="18" charset="0"/>
              </a:rPr>
              <a:t>A parameter is annotated with the </a:t>
            </a:r>
            <a:r>
              <a:rPr lang="en-US" sz="2500" smtClean="0">
                <a:solidFill>
                  <a:srgbClr val="0000FF"/>
                </a:solidFill>
                <a:latin typeface="LucidaSansTypewriter" pitchFamily="49" charset="0"/>
              </a:rPr>
              <a:t>@WebParam</a:t>
            </a:r>
            <a:r>
              <a:rPr lang="en-US" sz="2500" smtClean="0">
                <a:solidFill>
                  <a:srgbClr val="000000"/>
                </a:solidFill>
                <a:latin typeface="Times New Roman" pitchFamily="18" charset="0"/>
              </a:rPr>
              <a:t> </a:t>
            </a:r>
            <a:r>
              <a:rPr lang="en-US" sz="2500" smtClean="0">
                <a:solidFill>
                  <a:srgbClr val="0000FF"/>
                </a:solidFill>
                <a:latin typeface="Times New Roman" pitchFamily="18" charset="0"/>
              </a:rPr>
              <a:t>annotation.</a:t>
            </a:r>
          </a:p>
          <a:p>
            <a:pPr eaLnBrk="1" hangingPunct="1">
              <a:lnSpc>
                <a:spcPct val="80000"/>
              </a:lnSpc>
            </a:pPr>
            <a:r>
              <a:rPr lang="en-US" sz="2500" smtClean="0">
                <a:solidFill>
                  <a:srgbClr val="000000"/>
                </a:solidFill>
                <a:latin typeface="Times New Roman" pitchFamily="18" charset="0"/>
              </a:rPr>
              <a:t>The optional </a:t>
            </a:r>
            <a:r>
              <a:rPr lang="en-US" sz="2500" smtClean="0">
                <a:solidFill>
                  <a:srgbClr val="000000"/>
                </a:solidFill>
                <a:latin typeface="Lucida Console" pitchFamily="49" charset="0"/>
              </a:rPr>
              <a:t>@WebParam</a:t>
            </a:r>
            <a:r>
              <a:rPr lang="en-US" sz="2500" smtClean="0">
                <a:solidFill>
                  <a:srgbClr val="000000"/>
                </a:solidFill>
                <a:latin typeface="Times New Roman" pitchFamily="18" charset="0"/>
              </a:rPr>
              <a:t> attribute </a:t>
            </a:r>
            <a:r>
              <a:rPr lang="en-US" sz="2500" smtClean="0">
                <a:solidFill>
                  <a:srgbClr val="0000FF"/>
                </a:solidFill>
                <a:latin typeface="LucidaSansTypewriter" pitchFamily="49" charset="0"/>
              </a:rPr>
              <a:t>name</a:t>
            </a:r>
            <a:r>
              <a:rPr lang="en-US" sz="2500" smtClean="0">
                <a:solidFill>
                  <a:srgbClr val="000000"/>
                </a:solidFill>
                <a:latin typeface="Times New Roman" pitchFamily="18" charset="0"/>
              </a:rPr>
              <a:t> indicates the parameter name that is exposed to the web service’s clients.</a:t>
            </a:r>
          </a:p>
          <a:p>
            <a:pPr lvl="1" eaLnBrk="1" hangingPunct="1">
              <a:lnSpc>
                <a:spcPct val="80000"/>
              </a:lnSpc>
            </a:pPr>
            <a:r>
              <a:rPr lang="en-US" sz="2100" smtClean="0">
                <a:solidFill>
                  <a:srgbClr val="000000"/>
                </a:solidFill>
                <a:latin typeface="Times New Roman" pitchFamily="18" charset="0"/>
              </a:rPr>
              <a:t>If you don’t specify the name, the actual parameter name is used.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30723" name="Picture 1" descr="ch31imageslidesonly_Page_06.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31747" name="Picture 1" descr="ch31imageslidesonly_Page_07.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31.6.3 </a:t>
            </a:r>
            <a:r>
              <a:rPr lang="en-US" smtClean="0">
                <a:solidFill>
                  <a:srgbClr val="33B38C"/>
                </a:solidFill>
                <a:latin typeface="Goudy Sans Medium"/>
              </a:rPr>
              <a:t>Publishing the </a:t>
            </a:r>
            <a:r>
              <a:rPr lang="en-US" smtClean="0">
                <a:solidFill>
                  <a:srgbClr val="33B38C"/>
                </a:solidFill>
                <a:latin typeface="Lucida Console"/>
              </a:rPr>
              <a:t>WelcomeSOAP</a:t>
            </a:r>
            <a:r>
              <a:rPr lang="en-US" smtClean="0">
                <a:solidFill>
                  <a:srgbClr val="33B38C"/>
                </a:solidFill>
                <a:latin typeface="Goudy Sans Medium"/>
              </a:rPr>
              <a:t> Web Service from NetBeans</a:t>
            </a:r>
          </a:p>
        </p:txBody>
      </p:sp>
      <p:sp>
        <p:nvSpPr>
          <p:cNvPr id="32772" name="Text Placeholder 2"/>
          <p:cNvSpPr>
            <a:spLocks noGrp="1"/>
          </p:cNvSpPr>
          <p:nvPr>
            <p:ph type="body" idx="1"/>
          </p:nvPr>
        </p:nvSpPr>
        <p:spPr/>
        <p:txBody>
          <a:bodyPr/>
          <a:lstStyle/>
          <a:p>
            <a:pPr eaLnBrk="1" hangingPunct="1">
              <a:lnSpc>
                <a:spcPct val="80000"/>
              </a:lnSpc>
            </a:pPr>
            <a:r>
              <a:rPr lang="en-US" sz="2100" smtClean="0">
                <a:solidFill>
                  <a:srgbClr val="000000"/>
                </a:solidFill>
                <a:latin typeface="Times New Roman" pitchFamily="18" charset="0"/>
              </a:rPr>
              <a:t>NetBeans handles all the details of building and deploying a web service for you.</a:t>
            </a:r>
          </a:p>
          <a:p>
            <a:pPr lvl="1" eaLnBrk="1" hangingPunct="1">
              <a:lnSpc>
                <a:spcPct val="80000"/>
              </a:lnSpc>
            </a:pPr>
            <a:r>
              <a:rPr lang="en-US" sz="1800" smtClean="0">
                <a:solidFill>
                  <a:srgbClr val="000000"/>
                </a:solidFill>
                <a:latin typeface="Times New Roman" pitchFamily="18" charset="0"/>
              </a:rPr>
              <a:t>This includes creating the framework required to support the web service.</a:t>
            </a:r>
          </a:p>
          <a:p>
            <a:pPr eaLnBrk="1" hangingPunct="1">
              <a:lnSpc>
                <a:spcPct val="80000"/>
              </a:lnSpc>
            </a:pPr>
            <a:r>
              <a:rPr lang="en-US" sz="2100" smtClean="0">
                <a:solidFill>
                  <a:srgbClr val="000000"/>
                </a:solidFill>
                <a:latin typeface="Times New Roman" pitchFamily="18" charset="0"/>
              </a:rPr>
              <a:t>Right click the project name in the NetBeans </a:t>
            </a:r>
            <a:r>
              <a:rPr lang="en-US" sz="2100" smtClean="0">
                <a:solidFill>
                  <a:srgbClr val="000000"/>
                </a:solidFill>
                <a:latin typeface="Arial" pitchFamily="34" charset="0"/>
              </a:rPr>
              <a:t>Projects</a:t>
            </a:r>
            <a:r>
              <a:rPr lang="en-US" sz="2100" smtClean="0">
                <a:solidFill>
                  <a:srgbClr val="000000"/>
                </a:solidFill>
                <a:latin typeface="Times New Roman" pitchFamily="18" charset="0"/>
              </a:rPr>
              <a:t> tab to display the pop-up menu in Fig. 31.2.</a:t>
            </a:r>
          </a:p>
          <a:p>
            <a:pPr eaLnBrk="1" hangingPunct="1">
              <a:lnSpc>
                <a:spcPct val="80000"/>
              </a:lnSpc>
            </a:pPr>
            <a:r>
              <a:rPr lang="en-US" sz="2100" smtClean="0">
                <a:solidFill>
                  <a:srgbClr val="000000"/>
                </a:solidFill>
                <a:latin typeface="Times New Roman" pitchFamily="18" charset="0"/>
              </a:rPr>
              <a:t>To determine if there are any compilation errors in your project, select </a:t>
            </a:r>
            <a:r>
              <a:rPr lang="en-US" sz="2100" smtClean="0">
                <a:solidFill>
                  <a:srgbClr val="000000"/>
                </a:solidFill>
                <a:latin typeface="Arial" pitchFamily="34" charset="0"/>
              </a:rPr>
              <a:t>Build</a:t>
            </a:r>
            <a:r>
              <a:rPr lang="en-US" sz="2100" smtClean="0">
                <a:solidFill>
                  <a:srgbClr val="000000"/>
                </a:solidFill>
                <a:latin typeface="Times New Roman" pitchFamily="18" charset="0"/>
              </a:rPr>
              <a:t>.</a:t>
            </a:r>
          </a:p>
          <a:p>
            <a:pPr eaLnBrk="1" hangingPunct="1">
              <a:lnSpc>
                <a:spcPct val="80000"/>
              </a:lnSpc>
            </a:pPr>
            <a:r>
              <a:rPr lang="en-US" sz="2100" smtClean="0">
                <a:solidFill>
                  <a:srgbClr val="000000"/>
                </a:solidFill>
                <a:latin typeface="Times New Roman" pitchFamily="18" charset="0"/>
              </a:rPr>
              <a:t>When the project compiles successfully, select </a:t>
            </a:r>
            <a:r>
              <a:rPr lang="en-US" sz="2100" smtClean="0">
                <a:solidFill>
                  <a:srgbClr val="000000"/>
                </a:solidFill>
                <a:latin typeface="Arial" pitchFamily="34" charset="0"/>
              </a:rPr>
              <a:t>Deploy</a:t>
            </a:r>
            <a:r>
              <a:rPr lang="en-US" sz="2100" smtClean="0">
                <a:solidFill>
                  <a:srgbClr val="000000"/>
                </a:solidFill>
                <a:latin typeface="Times New Roman" pitchFamily="18" charset="0"/>
              </a:rPr>
              <a:t> to deploy it to the server you selected when you set up the web application in Section 31.6.1.</a:t>
            </a:r>
          </a:p>
          <a:p>
            <a:pPr lvl="1" eaLnBrk="1" hangingPunct="1">
              <a:lnSpc>
                <a:spcPct val="80000"/>
              </a:lnSpc>
            </a:pPr>
            <a:r>
              <a:rPr lang="en-US" sz="1800" smtClean="0">
                <a:solidFill>
                  <a:srgbClr val="000000"/>
                </a:solidFill>
                <a:latin typeface="Times New Roman" pitchFamily="18" charset="0"/>
              </a:rPr>
              <a:t>If the code in the project has changed since the last build, selecting </a:t>
            </a:r>
            <a:r>
              <a:rPr lang="en-US" sz="1800" smtClean="0">
                <a:solidFill>
                  <a:srgbClr val="000000"/>
                </a:solidFill>
                <a:latin typeface="Arial" pitchFamily="34" charset="0"/>
              </a:rPr>
              <a:t>Deploy</a:t>
            </a:r>
            <a:r>
              <a:rPr lang="en-US" sz="1800" smtClean="0">
                <a:solidFill>
                  <a:srgbClr val="000000"/>
                </a:solidFill>
                <a:latin typeface="Times New Roman" pitchFamily="18" charset="0"/>
              </a:rPr>
              <a:t> also builds the project.</a:t>
            </a:r>
          </a:p>
          <a:p>
            <a:pPr eaLnBrk="1" hangingPunct="1">
              <a:lnSpc>
                <a:spcPct val="80000"/>
              </a:lnSpc>
            </a:pPr>
            <a:r>
              <a:rPr lang="en-US" sz="2100" smtClean="0">
                <a:solidFill>
                  <a:srgbClr val="000000"/>
                </a:solidFill>
                <a:latin typeface="Times New Roman" pitchFamily="18" charset="0"/>
              </a:rPr>
              <a:t>Selecting </a:t>
            </a:r>
            <a:r>
              <a:rPr lang="en-US" sz="2100" smtClean="0">
                <a:solidFill>
                  <a:srgbClr val="000000"/>
                </a:solidFill>
                <a:latin typeface="Arial" pitchFamily="34" charset="0"/>
              </a:rPr>
              <a:t>Run</a:t>
            </a:r>
            <a:r>
              <a:rPr lang="en-US" sz="2100" smtClean="0">
                <a:solidFill>
                  <a:srgbClr val="000000"/>
                </a:solidFill>
                <a:latin typeface="Times New Roman" pitchFamily="18" charset="0"/>
              </a:rPr>
              <a:t> executes the web application.</a:t>
            </a:r>
          </a:p>
          <a:p>
            <a:pPr eaLnBrk="1" hangingPunct="1">
              <a:lnSpc>
                <a:spcPct val="80000"/>
              </a:lnSpc>
            </a:pPr>
            <a:r>
              <a:rPr lang="en-US" sz="2100" smtClean="0">
                <a:solidFill>
                  <a:srgbClr val="000000"/>
                </a:solidFill>
                <a:latin typeface="Times New Roman" pitchFamily="18" charset="0"/>
              </a:rPr>
              <a:t>Both the </a:t>
            </a:r>
            <a:r>
              <a:rPr lang="en-US" sz="2100" smtClean="0">
                <a:solidFill>
                  <a:srgbClr val="000000"/>
                </a:solidFill>
                <a:latin typeface="Arial" pitchFamily="34" charset="0"/>
              </a:rPr>
              <a:t>Deploy</a:t>
            </a:r>
            <a:r>
              <a:rPr lang="en-US" sz="2100" smtClean="0">
                <a:solidFill>
                  <a:srgbClr val="000000"/>
                </a:solidFill>
                <a:latin typeface="Times New Roman" pitchFamily="18" charset="0"/>
              </a:rPr>
              <a:t> and </a:t>
            </a:r>
            <a:r>
              <a:rPr lang="en-US" sz="2100" smtClean="0">
                <a:solidFill>
                  <a:srgbClr val="000000"/>
                </a:solidFill>
                <a:latin typeface="Arial" pitchFamily="34" charset="0"/>
              </a:rPr>
              <a:t>Run</a:t>
            </a:r>
            <a:r>
              <a:rPr lang="en-US" sz="2100" smtClean="0">
                <a:solidFill>
                  <a:srgbClr val="000000"/>
                </a:solidFill>
                <a:latin typeface="Times New Roman" pitchFamily="18" charset="0"/>
              </a:rPr>
              <a:t> options also start the application server (in our case GlassFish) if it is not already running.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33795" name="Picture 1" descr="ch31imageslidesonly_Page_08.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31.6.4 </a:t>
            </a:r>
            <a:r>
              <a:rPr lang="en-US" smtClean="0">
                <a:solidFill>
                  <a:srgbClr val="33B38C"/>
                </a:solidFill>
                <a:latin typeface="Goudy Sans Medium"/>
              </a:rPr>
              <a:t>Testing the </a:t>
            </a:r>
            <a:r>
              <a:rPr lang="en-US" smtClean="0">
                <a:solidFill>
                  <a:srgbClr val="33B38C"/>
                </a:solidFill>
                <a:latin typeface="Lucida Console"/>
              </a:rPr>
              <a:t>WelcomeSOAP</a:t>
            </a:r>
            <a:r>
              <a:rPr lang="en-US" smtClean="0">
                <a:solidFill>
                  <a:srgbClr val="33B38C"/>
                </a:solidFill>
                <a:latin typeface="Goudy Sans Medium"/>
              </a:rPr>
              <a:t> Web Service with GlassFish Application Server’s </a:t>
            </a:r>
            <a:r>
              <a:rPr lang="en-US" smtClean="0">
                <a:solidFill>
                  <a:srgbClr val="33B38C"/>
                </a:solidFill>
                <a:latin typeface="Lucida Console"/>
              </a:rPr>
              <a:t>Tester</a:t>
            </a:r>
            <a:r>
              <a:rPr lang="en-US" smtClean="0">
                <a:solidFill>
                  <a:srgbClr val="33B38C"/>
                </a:solidFill>
                <a:latin typeface="Goudy Sans Medium"/>
              </a:rPr>
              <a:t> Web Page</a:t>
            </a:r>
          </a:p>
        </p:txBody>
      </p:sp>
      <p:sp>
        <p:nvSpPr>
          <p:cNvPr id="34820" name="Text Placeholder 2"/>
          <p:cNvSpPr>
            <a:spLocks noGrp="1"/>
          </p:cNvSpPr>
          <p:nvPr>
            <p:ph type="body" idx="1"/>
          </p:nvPr>
        </p:nvSpPr>
        <p:spPr/>
        <p:txBody>
          <a:bodyPr/>
          <a:lstStyle/>
          <a:p>
            <a:pPr eaLnBrk="1" hangingPunct="1"/>
            <a:r>
              <a:rPr lang="en-US" sz="2500" smtClean="0">
                <a:solidFill>
                  <a:srgbClr val="000000"/>
                </a:solidFill>
                <a:latin typeface="Times New Roman" pitchFamily="18" charset="0"/>
              </a:rPr>
              <a:t>The GlassFish application server can dynamically create a web page for testing a web service’s methods from a web browser.</a:t>
            </a:r>
          </a:p>
          <a:p>
            <a:pPr eaLnBrk="1" hangingPunct="1"/>
            <a:r>
              <a:rPr lang="en-US" sz="2500" smtClean="0">
                <a:solidFill>
                  <a:srgbClr val="000000"/>
                </a:solidFill>
                <a:latin typeface="Times New Roman" pitchFamily="18" charset="0"/>
              </a:rPr>
              <a:t>Expand the project’s </a:t>
            </a:r>
            <a:r>
              <a:rPr lang="en-US" sz="2500" smtClean="0">
                <a:solidFill>
                  <a:srgbClr val="000000"/>
                </a:solidFill>
                <a:latin typeface="Arial" pitchFamily="34" charset="0"/>
              </a:rPr>
              <a:t>Web</a:t>
            </a:r>
            <a:r>
              <a:rPr lang="en-US" sz="2500" smtClean="0">
                <a:solidFill>
                  <a:srgbClr val="000000"/>
                </a:solidFill>
                <a:latin typeface="Times New Roman" pitchFamily="18" charset="0"/>
              </a:rPr>
              <a:t> </a:t>
            </a:r>
            <a:r>
              <a:rPr lang="en-US" sz="2500" smtClean="0">
                <a:solidFill>
                  <a:srgbClr val="000000"/>
                </a:solidFill>
                <a:latin typeface="Arial" pitchFamily="34" charset="0"/>
              </a:rPr>
              <a:t>Services</a:t>
            </a:r>
            <a:r>
              <a:rPr lang="en-US" sz="2500" smtClean="0">
                <a:solidFill>
                  <a:srgbClr val="000000"/>
                </a:solidFill>
                <a:latin typeface="Times New Roman" pitchFamily="18" charset="0"/>
              </a:rPr>
              <a:t> in the NetBeans </a:t>
            </a:r>
            <a:r>
              <a:rPr lang="en-US" sz="2500" smtClean="0">
                <a:solidFill>
                  <a:srgbClr val="000000"/>
                </a:solidFill>
                <a:latin typeface="Arial" pitchFamily="34" charset="0"/>
              </a:rPr>
              <a:t>Projects</a:t>
            </a:r>
            <a:r>
              <a:rPr lang="en-US" sz="2500" smtClean="0">
                <a:solidFill>
                  <a:srgbClr val="000000"/>
                </a:solidFill>
                <a:latin typeface="Times New Roman" pitchFamily="18" charset="0"/>
              </a:rPr>
              <a:t> tab.</a:t>
            </a:r>
          </a:p>
          <a:p>
            <a:pPr eaLnBrk="1" hangingPunct="1"/>
            <a:r>
              <a:rPr lang="en-US" sz="2500" smtClean="0">
                <a:solidFill>
                  <a:srgbClr val="000000"/>
                </a:solidFill>
                <a:latin typeface="Times New Roman" pitchFamily="18" charset="0"/>
              </a:rPr>
              <a:t>Right click the web service class name and select </a:t>
            </a:r>
            <a:r>
              <a:rPr lang="en-US" sz="2500" smtClean="0">
                <a:solidFill>
                  <a:srgbClr val="000000"/>
                </a:solidFill>
                <a:latin typeface="Arial" pitchFamily="34" charset="0"/>
              </a:rPr>
              <a:t>Test</a:t>
            </a:r>
            <a:r>
              <a:rPr lang="en-US" sz="2500" smtClean="0">
                <a:solidFill>
                  <a:srgbClr val="000000"/>
                </a:solidFill>
                <a:latin typeface="Times New Roman" pitchFamily="18" charset="0"/>
              </a:rPr>
              <a:t> </a:t>
            </a:r>
            <a:r>
              <a:rPr lang="en-US" sz="2500" smtClean="0">
                <a:solidFill>
                  <a:srgbClr val="000000"/>
                </a:solidFill>
                <a:latin typeface="Arial" pitchFamily="34" charset="0"/>
              </a:rPr>
              <a:t>Web</a:t>
            </a:r>
            <a:r>
              <a:rPr lang="en-US" sz="2500" smtClean="0">
                <a:solidFill>
                  <a:srgbClr val="000000"/>
                </a:solidFill>
                <a:latin typeface="Times New Roman" pitchFamily="18" charset="0"/>
              </a:rPr>
              <a:t> </a:t>
            </a:r>
            <a:r>
              <a:rPr lang="en-US" sz="2500" smtClean="0">
                <a:solidFill>
                  <a:srgbClr val="000000"/>
                </a:solidFill>
                <a:latin typeface="Arial" pitchFamily="34" charset="0"/>
              </a:rPr>
              <a:t>Service</a:t>
            </a:r>
            <a:r>
              <a:rPr lang="en-US" sz="2500" smtClean="0">
                <a:solidFill>
                  <a:srgbClr val="000000"/>
                </a:solidFill>
                <a:latin typeface="Times New Roman" pitchFamily="18" charset="0"/>
              </a:rPr>
              <a:t>.</a:t>
            </a:r>
          </a:p>
          <a:p>
            <a:pPr eaLnBrk="1" hangingPunct="1"/>
            <a:r>
              <a:rPr lang="en-US" sz="2500" smtClean="0">
                <a:solidFill>
                  <a:srgbClr val="000000"/>
                </a:solidFill>
                <a:latin typeface="Times New Roman" pitchFamily="18" charset="0"/>
              </a:rPr>
              <a:t>The GlassFish application server builds the </a:t>
            </a:r>
            <a:r>
              <a:rPr lang="en-US" sz="2500" smtClean="0">
                <a:solidFill>
                  <a:srgbClr val="000000"/>
                </a:solidFill>
                <a:latin typeface="Lucida Console" pitchFamily="49" charset="0"/>
              </a:rPr>
              <a:t>Tester</a:t>
            </a:r>
            <a:r>
              <a:rPr lang="en-US" sz="2500" smtClean="0">
                <a:solidFill>
                  <a:srgbClr val="000000"/>
                </a:solidFill>
                <a:latin typeface="Times New Roman" pitchFamily="18" charset="0"/>
              </a:rPr>
              <a:t> web page and loads it into your web browser (Figure 31.3).</a:t>
            </a:r>
          </a:p>
          <a:p>
            <a:pPr eaLnBrk="1" hangingPunct="1"/>
            <a:r>
              <a:rPr lang="en-US" sz="2500" smtClean="0">
                <a:solidFill>
                  <a:srgbClr val="000000"/>
                </a:solidFill>
                <a:latin typeface="Times New Roman" pitchFamily="18" charset="0"/>
              </a:rPr>
              <a:t>Figure 31.4 shows the results of invoking </a:t>
            </a:r>
            <a:r>
              <a:rPr lang="en-US" sz="2500" smtClean="0">
                <a:solidFill>
                  <a:srgbClr val="000000"/>
                </a:solidFill>
                <a:latin typeface="Lucida Console" pitchFamily="49" charset="0"/>
              </a:rPr>
              <a:t>WelcomeSOAP</a:t>
            </a:r>
            <a:r>
              <a:rPr lang="en-US" sz="2500" smtClean="0">
                <a:solidFill>
                  <a:srgbClr val="000000"/>
                </a:solidFill>
                <a:latin typeface="Times New Roman" pitchFamily="18" charset="0"/>
              </a:rPr>
              <a:t>’s </a:t>
            </a:r>
            <a:r>
              <a:rPr lang="en-US" sz="2500" smtClean="0">
                <a:solidFill>
                  <a:srgbClr val="000000"/>
                </a:solidFill>
                <a:latin typeface="Lucida Console" pitchFamily="49" charset="0"/>
              </a:rPr>
              <a:t>welcome</a:t>
            </a:r>
            <a:r>
              <a:rPr lang="en-US" sz="2500" smtClean="0">
                <a:solidFill>
                  <a:srgbClr val="000000"/>
                </a:solidFill>
                <a:latin typeface="Times New Roman" pitchFamily="18" charset="0"/>
              </a:rPr>
              <a:t> method with the value </a:t>
            </a:r>
            <a:r>
              <a:rPr lang="en-US" sz="2500" smtClean="0">
                <a:solidFill>
                  <a:srgbClr val="000000"/>
                </a:solidFill>
                <a:latin typeface="Lucida Console" pitchFamily="49" charset="0"/>
              </a:rPr>
              <a:t>John</a:t>
            </a:r>
            <a:r>
              <a:rPr lang="en-US" sz="2500" smtClean="0">
                <a:solidFill>
                  <a:srgbClr val="000000"/>
                </a:solidFill>
                <a:latin typeface="Times New Roman" pitchFamily="18" charset="0"/>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35843" name="Picture 1" descr="ch31imageslidesonly_Page_09.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36867" name="Picture 1" descr="ch31imageslidesonly_Page_10.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37891" name="Picture 1" descr="ch31imageslidesonly_Page_11.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E" dirty="0" smtClean="0"/>
              <a:t>Requirements:</a:t>
            </a:r>
          </a:p>
          <a:p>
            <a:pPr lvl="1"/>
            <a:r>
              <a:rPr lang="en-IE" dirty="0" err="1" smtClean="0"/>
              <a:t>NetBeans</a:t>
            </a:r>
            <a:r>
              <a:rPr lang="en-IE" dirty="0" smtClean="0"/>
              <a:t> IDE 6.9 requires JDK 6</a:t>
            </a:r>
          </a:p>
          <a:p>
            <a:pPr lvl="1"/>
            <a:r>
              <a:rPr lang="en-IE" dirty="0" smtClean="0"/>
              <a:t>JDK 6 update 7 or later</a:t>
            </a:r>
          </a:p>
          <a:p>
            <a:pPr lvl="1"/>
            <a:r>
              <a:rPr lang="en-IE" dirty="0" smtClean="0"/>
              <a:t>Java Development Kit </a:t>
            </a:r>
          </a:p>
          <a:p>
            <a:pPr lvl="1"/>
            <a:r>
              <a:rPr lang="en-IE" dirty="0" smtClean="0"/>
              <a:t>Tomcat Web Server 6.0</a:t>
            </a:r>
          </a:p>
          <a:p>
            <a:pPr lvl="1"/>
            <a:r>
              <a:rPr lang="en-IE" dirty="0" err="1" smtClean="0"/>
              <a:t>GlassFish</a:t>
            </a:r>
            <a:r>
              <a:rPr lang="en-IE" dirty="0" smtClean="0"/>
              <a:t> 3.1(open source)</a:t>
            </a:r>
            <a:endParaRPr lang="en-IE" dirty="0"/>
          </a:p>
        </p:txBody>
      </p:sp>
      <p:sp>
        <p:nvSpPr>
          <p:cNvPr id="3" name="Title 2"/>
          <p:cNvSpPr>
            <a:spLocks noGrp="1"/>
          </p:cNvSpPr>
          <p:nvPr>
            <p:ph type="title"/>
          </p:nvPr>
        </p:nvSpPr>
        <p:spPr/>
        <p:txBody>
          <a:bodyPr>
            <a:normAutofit fontScale="90000"/>
          </a:bodyPr>
          <a:lstStyle/>
          <a:p>
            <a:r>
              <a:rPr lang="en-IE" dirty="0" smtClean="0"/>
              <a:t>How to build a Soap Application</a:t>
            </a:r>
            <a:endParaRPr lang="en-IE" dirty="0"/>
          </a:p>
        </p:txBody>
      </p:sp>
      <p:sp>
        <p:nvSpPr>
          <p:cNvPr id="4" name="Footer Placeholder 3"/>
          <p:cNvSpPr>
            <a:spLocks noGrp="1"/>
          </p:cNvSpPr>
          <p:nvPr>
            <p:ph type="ftr" sz="quarter" idx="11"/>
          </p:nvPr>
        </p:nvSpPr>
        <p:spPr/>
        <p:txBody>
          <a:bodyPr/>
          <a:lstStyle/>
          <a:p>
            <a:pPr>
              <a:defRPr/>
            </a:pPr>
            <a:r>
              <a:rPr lang="en-US" smtClean="0"/>
              <a:t>(C) 2010 Pearson Education, Inc.  All rights reserved.</a:t>
            </a:r>
            <a:endParaRPr lang="en-US"/>
          </a:p>
        </p:txBody>
      </p:sp>
    </p:spTree>
    <p:extLst>
      <p:ext uri="{BB962C8B-B14F-4D97-AF65-F5344CB8AC3E}">
        <p14:creationId xmlns:p14="http://schemas.microsoft.com/office/powerpoint/2010/main" val="9134627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31.6.4 </a:t>
            </a:r>
            <a:r>
              <a:rPr lang="en-US" smtClean="0">
                <a:solidFill>
                  <a:srgbClr val="33B38C"/>
                </a:solidFill>
                <a:latin typeface="Goudy Sans Medium"/>
              </a:rPr>
              <a:t>Testing the </a:t>
            </a:r>
            <a:r>
              <a:rPr lang="en-US" smtClean="0">
                <a:solidFill>
                  <a:srgbClr val="33B38C"/>
                </a:solidFill>
                <a:latin typeface="Lucida Console"/>
              </a:rPr>
              <a:t>WelcomeSOAP</a:t>
            </a:r>
            <a:r>
              <a:rPr lang="en-US" smtClean="0">
                <a:solidFill>
                  <a:srgbClr val="33B38C"/>
                </a:solidFill>
                <a:latin typeface="Goudy Sans Medium"/>
              </a:rPr>
              <a:t> Web Service with GlassFish Application Server’s </a:t>
            </a:r>
            <a:r>
              <a:rPr lang="en-US" smtClean="0">
                <a:solidFill>
                  <a:srgbClr val="33B38C"/>
                </a:solidFill>
                <a:latin typeface="Lucida Console"/>
              </a:rPr>
              <a:t>Tester</a:t>
            </a:r>
            <a:r>
              <a:rPr lang="en-US" smtClean="0">
                <a:solidFill>
                  <a:srgbClr val="33B38C"/>
                </a:solidFill>
                <a:latin typeface="Goudy Sans Medium"/>
              </a:rPr>
              <a:t> Web Page (cont.)</a:t>
            </a:r>
          </a:p>
        </p:txBody>
      </p:sp>
      <p:sp>
        <p:nvSpPr>
          <p:cNvPr id="38916" name="Text Placeholder 2"/>
          <p:cNvSpPr>
            <a:spLocks noGrp="1"/>
          </p:cNvSpPr>
          <p:nvPr>
            <p:ph type="body" idx="1"/>
          </p:nvPr>
        </p:nvSpPr>
        <p:spPr/>
        <p:txBody>
          <a:bodyPr/>
          <a:lstStyle/>
          <a:p>
            <a:pPr eaLnBrk="1" hangingPunct="1"/>
            <a:r>
              <a:rPr lang="en-US" smtClean="0">
                <a:solidFill>
                  <a:srgbClr val="000000"/>
                </a:solidFill>
                <a:latin typeface="Times New Roman" pitchFamily="18" charset="0"/>
              </a:rPr>
              <a:t>If your computer is connected to a network and allows HTTP requests, then you can test the web service from another computer on the network by replacing localhost with the other computer’s hostname or IP address.</a:t>
            </a:r>
          </a:p>
          <a:p>
            <a:pPr eaLnBrk="1" hangingPunct="1"/>
            <a:r>
              <a:rPr lang="en-US" smtClean="0">
                <a:solidFill>
                  <a:srgbClr val="000000"/>
                </a:solidFill>
                <a:latin typeface="Times New Roman" pitchFamily="18" charset="0"/>
              </a:rPr>
              <a:t>Windows XP and Windows Vista Users</a:t>
            </a:r>
          </a:p>
          <a:p>
            <a:pPr lvl="1" eaLnBrk="1" hangingPunct="1"/>
            <a:r>
              <a:rPr lang="en-US" smtClean="0">
                <a:solidFill>
                  <a:srgbClr val="000000"/>
                </a:solidFill>
                <a:latin typeface="Times New Roman" pitchFamily="18" charset="0"/>
              </a:rPr>
              <a:t>For security reasons, computers running Windows XP or Windows Vista do not allow HTTP requests from other computers by default, so you must explicitly allow such connection in Windows Firewall.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31.6.5 </a:t>
            </a:r>
            <a:r>
              <a:rPr lang="en-US" smtClean="0">
                <a:solidFill>
                  <a:srgbClr val="33B38C"/>
                </a:solidFill>
                <a:latin typeface="Goudy Sans Medium"/>
              </a:rPr>
              <a:t>Describing a Web Service with the Web Service Description Language (WSDL)</a:t>
            </a:r>
          </a:p>
        </p:txBody>
      </p:sp>
      <p:sp>
        <p:nvSpPr>
          <p:cNvPr id="39940" name="Text Placeholder 2"/>
          <p:cNvSpPr>
            <a:spLocks noGrp="1"/>
          </p:cNvSpPr>
          <p:nvPr>
            <p:ph type="body" idx="1"/>
          </p:nvPr>
        </p:nvSpPr>
        <p:spPr/>
        <p:txBody>
          <a:bodyPr/>
          <a:lstStyle/>
          <a:p>
            <a:pPr eaLnBrk="1" hangingPunct="1">
              <a:lnSpc>
                <a:spcPct val="90000"/>
              </a:lnSpc>
            </a:pPr>
            <a:r>
              <a:rPr lang="en-US" sz="2300" smtClean="0">
                <a:solidFill>
                  <a:srgbClr val="000000"/>
                </a:solidFill>
                <a:latin typeface="Times New Roman" pitchFamily="18" charset="0"/>
              </a:rPr>
              <a:t>To consume a web service, a client must determine its functionality and how to use it.</a:t>
            </a:r>
          </a:p>
          <a:p>
            <a:pPr eaLnBrk="1" hangingPunct="1">
              <a:lnSpc>
                <a:spcPct val="90000"/>
              </a:lnSpc>
            </a:pPr>
            <a:r>
              <a:rPr lang="en-US" sz="2300" smtClean="0">
                <a:solidFill>
                  <a:srgbClr val="000000"/>
                </a:solidFill>
                <a:latin typeface="Times New Roman" pitchFamily="18" charset="0"/>
              </a:rPr>
              <a:t>Web services normally contain a </a:t>
            </a:r>
            <a:r>
              <a:rPr lang="en-US" sz="2300" smtClean="0">
                <a:solidFill>
                  <a:srgbClr val="0000FF"/>
                </a:solidFill>
                <a:latin typeface="Times New Roman" pitchFamily="18" charset="0"/>
              </a:rPr>
              <a:t>service description</a:t>
            </a:r>
            <a:r>
              <a:rPr lang="en-US" sz="2300" smtClean="0">
                <a:solidFill>
                  <a:srgbClr val="000000"/>
                </a:solidFill>
                <a:latin typeface="Times New Roman" pitchFamily="18" charset="0"/>
              </a:rPr>
              <a:t>.</a:t>
            </a:r>
          </a:p>
          <a:p>
            <a:pPr lvl="1" eaLnBrk="1" hangingPunct="1">
              <a:lnSpc>
                <a:spcPct val="90000"/>
              </a:lnSpc>
            </a:pPr>
            <a:r>
              <a:rPr lang="en-US" sz="2000" smtClean="0">
                <a:solidFill>
                  <a:srgbClr val="0000FF"/>
                </a:solidFill>
                <a:latin typeface="Times New Roman" pitchFamily="18" charset="0"/>
              </a:rPr>
              <a:t>Web Service Description Language </a:t>
            </a:r>
            <a:r>
              <a:rPr lang="en-US" sz="2000" smtClean="0">
                <a:solidFill>
                  <a:srgbClr val="000000"/>
                </a:solidFill>
                <a:latin typeface="Times New Roman" pitchFamily="18" charset="0"/>
              </a:rPr>
              <a:t>(</a:t>
            </a:r>
            <a:r>
              <a:rPr lang="en-US" sz="2000" smtClean="0">
                <a:solidFill>
                  <a:srgbClr val="0000FF"/>
                </a:solidFill>
                <a:latin typeface="Times New Roman" pitchFamily="18" charset="0"/>
              </a:rPr>
              <a:t>WSDL-</a:t>
            </a:r>
            <a:r>
              <a:rPr lang="en-US" sz="2000" smtClean="0">
                <a:solidFill>
                  <a:srgbClr val="000000"/>
                </a:solidFill>
                <a:latin typeface="Times New Roman" pitchFamily="18" charset="0"/>
              </a:rPr>
              <a:t>)—an XML vocabulary that defines the methods a web service makes available and how clients interact with them.</a:t>
            </a:r>
          </a:p>
          <a:p>
            <a:pPr lvl="1" eaLnBrk="1" hangingPunct="1">
              <a:lnSpc>
                <a:spcPct val="90000"/>
              </a:lnSpc>
            </a:pPr>
            <a:r>
              <a:rPr lang="en-US" sz="2000" smtClean="0">
                <a:solidFill>
                  <a:srgbClr val="000000"/>
                </a:solidFill>
                <a:latin typeface="Times New Roman" pitchFamily="18" charset="0"/>
              </a:rPr>
              <a:t>A WSDL document also specifies lower-level information that clients might need, such as the required formats for requests and responses.</a:t>
            </a:r>
          </a:p>
          <a:p>
            <a:pPr eaLnBrk="1" hangingPunct="1">
              <a:lnSpc>
                <a:spcPct val="90000"/>
              </a:lnSpc>
            </a:pPr>
            <a:r>
              <a:rPr lang="en-US" sz="2300" smtClean="0">
                <a:solidFill>
                  <a:srgbClr val="000000"/>
                </a:solidFill>
                <a:latin typeface="Times New Roman" pitchFamily="18" charset="0"/>
              </a:rPr>
              <a:t>WSDL documents help applications determine how to interact with the web services described in the documents.</a:t>
            </a:r>
          </a:p>
          <a:p>
            <a:pPr eaLnBrk="1" hangingPunct="1">
              <a:lnSpc>
                <a:spcPct val="90000"/>
              </a:lnSpc>
            </a:pPr>
            <a:r>
              <a:rPr lang="en-US" sz="2300" smtClean="0">
                <a:solidFill>
                  <a:srgbClr val="000000"/>
                </a:solidFill>
                <a:latin typeface="Times New Roman" pitchFamily="18" charset="0"/>
              </a:rPr>
              <a:t>GlassFish generates a web service’s WSDL dynamically for you.</a:t>
            </a:r>
          </a:p>
          <a:p>
            <a:pPr eaLnBrk="1" hangingPunct="1">
              <a:lnSpc>
                <a:spcPct val="90000"/>
              </a:lnSpc>
            </a:pPr>
            <a:r>
              <a:rPr lang="en-US" sz="2300" smtClean="0">
                <a:solidFill>
                  <a:srgbClr val="000000"/>
                </a:solidFill>
                <a:latin typeface="Times New Roman" pitchFamily="18" charset="0"/>
              </a:rPr>
              <a:t>To view the WSDL for the </a:t>
            </a:r>
            <a:r>
              <a:rPr lang="en-US" sz="2300" smtClean="0">
                <a:solidFill>
                  <a:srgbClr val="000000"/>
                </a:solidFill>
                <a:latin typeface="Lucida Console" pitchFamily="49" charset="0"/>
              </a:rPr>
              <a:t>WelcomeSOAP</a:t>
            </a:r>
            <a:r>
              <a:rPr lang="en-US" sz="2300" smtClean="0">
                <a:solidFill>
                  <a:srgbClr val="000000"/>
                </a:solidFill>
                <a:latin typeface="Times New Roman" pitchFamily="18" charset="0"/>
              </a:rPr>
              <a:t> web service, click the </a:t>
            </a:r>
            <a:r>
              <a:rPr lang="en-US" sz="2300" smtClean="0">
                <a:solidFill>
                  <a:srgbClr val="000000"/>
                </a:solidFill>
                <a:latin typeface="Arial" pitchFamily="34" charset="0"/>
              </a:rPr>
              <a:t>WSDL File</a:t>
            </a:r>
            <a:r>
              <a:rPr lang="en-US" sz="2300" smtClean="0">
                <a:solidFill>
                  <a:srgbClr val="000000"/>
                </a:solidFill>
                <a:latin typeface="Times New Roman" pitchFamily="18" charset="0"/>
              </a:rPr>
              <a:t> link in the </a:t>
            </a:r>
            <a:r>
              <a:rPr lang="en-US" sz="2300" smtClean="0">
                <a:solidFill>
                  <a:srgbClr val="000000"/>
                </a:solidFill>
                <a:latin typeface="Lucida Console" pitchFamily="49" charset="0"/>
              </a:rPr>
              <a:t>Tester</a:t>
            </a:r>
            <a:r>
              <a:rPr lang="en-US" sz="2300" smtClean="0">
                <a:solidFill>
                  <a:srgbClr val="000000"/>
                </a:solidFill>
                <a:latin typeface="Times New Roman" pitchFamily="18" charset="0"/>
              </a:rPr>
              <a:t> web page (Fig. 31.3).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59D9B3"/>
                </a:solidFill>
                <a:latin typeface="Arial"/>
              </a:rPr>
              <a:t>31.6.5 </a:t>
            </a:r>
            <a:r>
              <a:rPr lang="en-US" sz="2800" dirty="0" smtClean="0">
                <a:solidFill>
                  <a:srgbClr val="33B38C"/>
                </a:solidFill>
                <a:latin typeface="Goudy Sans Medium"/>
              </a:rPr>
              <a:t>Describing a Web Service with the Web Service Description Language (WSDL) (cont.)</a:t>
            </a:r>
          </a:p>
        </p:txBody>
      </p:sp>
      <p:sp>
        <p:nvSpPr>
          <p:cNvPr id="40964" name="Text Placeholder 2"/>
          <p:cNvSpPr>
            <a:spLocks noGrp="1"/>
          </p:cNvSpPr>
          <p:nvPr>
            <p:ph type="body" idx="1"/>
          </p:nvPr>
        </p:nvSpPr>
        <p:spPr/>
        <p:txBody>
          <a:bodyPr/>
          <a:lstStyle/>
          <a:p>
            <a:pPr eaLnBrk="1" hangingPunct="1"/>
            <a:r>
              <a:rPr lang="en-US" smtClean="0">
                <a:solidFill>
                  <a:srgbClr val="000000"/>
                </a:solidFill>
                <a:latin typeface="Times New Roman" pitchFamily="18" charset="0"/>
              </a:rPr>
              <a:t>Eventually, you’ll want clients on other computers to use your web service.</a:t>
            </a:r>
          </a:p>
          <a:p>
            <a:pPr eaLnBrk="1" hangingPunct="1"/>
            <a:r>
              <a:rPr lang="en-US" smtClean="0">
                <a:solidFill>
                  <a:srgbClr val="000000"/>
                </a:solidFill>
                <a:latin typeface="Times New Roman" pitchFamily="18" charset="0"/>
              </a:rPr>
              <a:t>Such clients need access to the web service’s WSDL, which they would access with the following URL:</a:t>
            </a:r>
          </a:p>
          <a:p>
            <a:pPr lvl="2" eaLnBrk="1" hangingPunct="1"/>
            <a:r>
              <a:rPr lang="en-US" sz="1800" smtClean="0">
                <a:solidFill>
                  <a:srgbClr val="000000"/>
                </a:solidFill>
                <a:latin typeface="Lucida Console" pitchFamily="49" charset="0"/>
              </a:rPr>
              <a:t>http://</a:t>
            </a:r>
            <a:r>
              <a:rPr lang="en-US" sz="1800" i="1" smtClean="0">
                <a:solidFill>
                  <a:srgbClr val="000000"/>
                </a:solidFill>
                <a:latin typeface="AGaramond" pitchFamily="50" charset="0"/>
              </a:rPr>
              <a:t>host</a:t>
            </a:r>
            <a:r>
              <a:rPr lang="en-US" sz="1800" smtClean="0">
                <a:solidFill>
                  <a:srgbClr val="000000"/>
                </a:solidFill>
                <a:latin typeface="Lucida Console" pitchFamily="49" charset="0"/>
              </a:rPr>
              <a:t>:8080/WelcomeSOAP/WelcomeSOAPService?WSDL</a:t>
            </a:r>
          </a:p>
          <a:p>
            <a:pPr eaLnBrk="1" hangingPunct="1">
              <a:buFont typeface="Wingdings 3" pitchFamily="18" charset="2"/>
              <a:buNone/>
            </a:pPr>
            <a:r>
              <a:rPr lang="en-US" smtClean="0">
                <a:solidFill>
                  <a:srgbClr val="000000"/>
                </a:solidFill>
                <a:latin typeface="Times New Roman" pitchFamily="18" charset="0"/>
              </a:rPr>
              <a:t>	where </a:t>
            </a:r>
            <a:r>
              <a:rPr lang="en-US" i="1" smtClean="0">
                <a:solidFill>
                  <a:srgbClr val="000000"/>
                </a:solidFill>
                <a:latin typeface="Times New Roman" pitchFamily="18" charset="0"/>
              </a:rPr>
              <a:t>host </a:t>
            </a:r>
            <a:r>
              <a:rPr lang="en-US" smtClean="0">
                <a:solidFill>
                  <a:srgbClr val="000000"/>
                </a:solidFill>
                <a:latin typeface="Times New Roman" pitchFamily="18" charset="0"/>
              </a:rPr>
              <a:t>is the hostname or IP address of the server that hosts the web service.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31.6.6 </a:t>
            </a:r>
            <a:r>
              <a:rPr lang="en-US" smtClean="0">
                <a:solidFill>
                  <a:srgbClr val="33B38C"/>
                </a:solidFill>
                <a:latin typeface="Goudy Sans Medium"/>
              </a:rPr>
              <a:t>Creating a Client to Consume the </a:t>
            </a:r>
            <a:r>
              <a:rPr lang="en-US" smtClean="0">
                <a:solidFill>
                  <a:srgbClr val="33B38C"/>
                </a:solidFill>
                <a:latin typeface="Lucida Console"/>
              </a:rPr>
              <a:t>WelcomeSOAP</a:t>
            </a:r>
            <a:r>
              <a:rPr lang="en-US" smtClean="0">
                <a:solidFill>
                  <a:srgbClr val="33B38C"/>
                </a:solidFill>
                <a:latin typeface="Goudy Sans Medium"/>
              </a:rPr>
              <a:t> Web Service</a:t>
            </a:r>
          </a:p>
        </p:txBody>
      </p:sp>
      <p:sp>
        <p:nvSpPr>
          <p:cNvPr id="41988" name="Text Placeholder 2"/>
          <p:cNvSpPr>
            <a:spLocks noGrp="1"/>
          </p:cNvSpPr>
          <p:nvPr>
            <p:ph type="body" idx="1"/>
          </p:nvPr>
        </p:nvSpPr>
        <p:spPr/>
        <p:txBody>
          <a:bodyPr/>
          <a:lstStyle/>
          <a:p>
            <a:pPr eaLnBrk="1" hangingPunct="1">
              <a:lnSpc>
                <a:spcPct val="80000"/>
              </a:lnSpc>
            </a:pPr>
            <a:r>
              <a:rPr lang="en-US" sz="2300" smtClean="0">
                <a:solidFill>
                  <a:srgbClr val="000000"/>
                </a:solidFill>
                <a:latin typeface="Times New Roman" pitchFamily="18" charset="0"/>
              </a:rPr>
              <a:t>You enable a Java-based client application to consume a web service by </a:t>
            </a:r>
            <a:r>
              <a:rPr lang="en-US" sz="2300" smtClean="0">
                <a:solidFill>
                  <a:srgbClr val="0000FF"/>
                </a:solidFill>
                <a:latin typeface="Times New Roman" pitchFamily="18" charset="0"/>
              </a:rPr>
              <a:t>adding a web service reference</a:t>
            </a:r>
            <a:r>
              <a:rPr lang="en-US" sz="2300" smtClean="0">
                <a:solidFill>
                  <a:srgbClr val="000000"/>
                </a:solidFill>
                <a:latin typeface="Times New Roman" pitchFamily="18" charset="0"/>
              </a:rPr>
              <a:t> to the client application.</a:t>
            </a:r>
          </a:p>
          <a:p>
            <a:pPr lvl="1" eaLnBrk="1" hangingPunct="1">
              <a:lnSpc>
                <a:spcPct val="80000"/>
              </a:lnSpc>
            </a:pPr>
            <a:r>
              <a:rPr lang="en-US" sz="2000" smtClean="0">
                <a:solidFill>
                  <a:srgbClr val="000000"/>
                </a:solidFill>
                <a:latin typeface="Times New Roman" pitchFamily="18" charset="0"/>
              </a:rPr>
              <a:t>Defines the service endpoint interface class that allows the client to access the web service.</a:t>
            </a:r>
          </a:p>
          <a:p>
            <a:pPr eaLnBrk="1" hangingPunct="1">
              <a:lnSpc>
                <a:spcPct val="80000"/>
              </a:lnSpc>
            </a:pPr>
            <a:r>
              <a:rPr lang="en-US" sz="2300" smtClean="0">
                <a:solidFill>
                  <a:srgbClr val="000000"/>
                </a:solidFill>
                <a:latin typeface="Times New Roman" pitchFamily="18" charset="0"/>
              </a:rPr>
              <a:t>An application that consumes a web service consists of </a:t>
            </a:r>
          </a:p>
          <a:p>
            <a:pPr lvl="1" eaLnBrk="1" hangingPunct="1">
              <a:lnSpc>
                <a:spcPct val="80000"/>
              </a:lnSpc>
            </a:pPr>
            <a:r>
              <a:rPr lang="en-US" sz="2000" smtClean="0">
                <a:solidFill>
                  <a:srgbClr val="000000"/>
                </a:solidFill>
                <a:latin typeface="Times New Roman" pitchFamily="18" charset="0"/>
              </a:rPr>
              <a:t>an object of a service endpoint interface (SEI) class that’s used to interact with the web service </a:t>
            </a:r>
          </a:p>
          <a:p>
            <a:pPr lvl="1" eaLnBrk="1" hangingPunct="1">
              <a:lnSpc>
                <a:spcPct val="80000"/>
              </a:lnSpc>
            </a:pPr>
            <a:r>
              <a:rPr lang="en-US" sz="2000" smtClean="0">
                <a:solidFill>
                  <a:srgbClr val="000000"/>
                </a:solidFill>
                <a:latin typeface="Times New Roman" pitchFamily="18" charset="0"/>
              </a:rPr>
              <a:t>a client application that consumes the web service by invoking methods on the service endpoint interface object</a:t>
            </a:r>
          </a:p>
          <a:p>
            <a:pPr eaLnBrk="1" hangingPunct="1">
              <a:lnSpc>
                <a:spcPct val="80000"/>
              </a:lnSpc>
            </a:pPr>
            <a:r>
              <a:rPr lang="en-US" sz="2300" smtClean="0">
                <a:solidFill>
                  <a:srgbClr val="000000"/>
                </a:solidFill>
                <a:latin typeface="Times New Roman" pitchFamily="18" charset="0"/>
              </a:rPr>
              <a:t>The service endpoint interface object handles the details of passing method arguments to and receiving return values from the web service on the client’s behalf.</a:t>
            </a:r>
          </a:p>
          <a:p>
            <a:pPr eaLnBrk="1" hangingPunct="1">
              <a:lnSpc>
                <a:spcPct val="80000"/>
              </a:lnSpc>
            </a:pPr>
            <a:r>
              <a:rPr lang="en-US" sz="2300" smtClean="0">
                <a:solidFill>
                  <a:srgbClr val="000000"/>
                </a:solidFill>
                <a:latin typeface="Times New Roman" pitchFamily="18" charset="0"/>
              </a:rPr>
              <a:t>Figure 31.5 depicts the interactions among the client code, the SEI object and the web service.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43011" name="Picture 1" descr="ch31imageslidesonly_Page_12.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31.6.7 </a:t>
            </a:r>
            <a:r>
              <a:rPr lang="en-US" smtClean="0">
                <a:solidFill>
                  <a:srgbClr val="33B38C"/>
                </a:solidFill>
                <a:latin typeface="Goudy Sans Medium"/>
              </a:rPr>
              <a:t>Creating a Client to Consume the </a:t>
            </a:r>
            <a:r>
              <a:rPr lang="en-US" smtClean="0">
                <a:solidFill>
                  <a:srgbClr val="33B38C"/>
                </a:solidFill>
                <a:latin typeface="Lucida Console"/>
              </a:rPr>
              <a:t>WelcomeSOAP</a:t>
            </a:r>
            <a:r>
              <a:rPr lang="en-US" smtClean="0">
                <a:solidFill>
                  <a:srgbClr val="33B38C"/>
                </a:solidFill>
                <a:latin typeface="Goudy Sans Medium"/>
              </a:rPr>
              <a:t> Web Service</a:t>
            </a:r>
          </a:p>
        </p:txBody>
      </p:sp>
      <p:sp>
        <p:nvSpPr>
          <p:cNvPr id="44036" name="Text Placeholder 2"/>
          <p:cNvSpPr>
            <a:spLocks noGrp="1"/>
          </p:cNvSpPr>
          <p:nvPr>
            <p:ph type="body" idx="1"/>
          </p:nvPr>
        </p:nvSpPr>
        <p:spPr/>
        <p:txBody>
          <a:bodyPr/>
          <a:lstStyle/>
          <a:p>
            <a:pPr eaLnBrk="1" hangingPunct="1">
              <a:lnSpc>
                <a:spcPct val="80000"/>
              </a:lnSpc>
            </a:pPr>
            <a:r>
              <a:rPr lang="en-US" sz="2300" smtClean="0">
                <a:solidFill>
                  <a:srgbClr val="000000"/>
                </a:solidFill>
                <a:latin typeface="Times New Roman" pitchFamily="18" charset="0"/>
              </a:rPr>
              <a:t>Requests to and responses from web services created with </a:t>
            </a:r>
            <a:r>
              <a:rPr lang="en-US" sz="2300" smtClean="0">
                <a:solidFill>
                  <a:srgbClr val="0000FF"/>
                </a:solidFill>
                <a:latin typeface="Times New Roman" pitchFamily="18" charset="0"/>
              </a:rPr>
              <a:t>JAX-WS</a:t>
            </a:r>
            <a:r>
              <a:rPr lang="en-US" sz="2300" smtClean="0">
                <a:solidFill>
                  <a:srgbClr val="000000"/>
                </a:solidFill>
                <a:latin typeface="Times New Roman" pitchFamily="18" charset="0"/>
              </a:rPr>
              <a:t> are typically transmitted via SOAP.</a:t>
            </a:r>
          </a:p>
          <a:p>
            <a:pPr eaLnBrk="1" hangingPunct="1">
              <a:lnSpc>
                <a:spcPct val="80000"/>
              </a:lnSpc>
            </a:pPr>
            <a:r>
              <a:rPr lang="en-US" sz="2300" smtClean="0">
                <a:solidFill>
                  <a:srgbClr val="000000"/>
                </a:solidFill>
                <a:latin typeface="Times New Roman" pitchFamily="18" charset="0"/>
              </a:rPr>
              <a:t>Any client capable of generating and processing SOAP messages can interact with a web service, regardless of the language in which the web service is written.</a:t>
            </a:r>
          </a:p>
          <a:p>
            <a:pPr eaLnBrk="1" hangingPunct="1">
              <a:lnSpc>
                <a:spcPct val="80000"/>
              </a:lnSpc>
            </a:pPr>
            <a:r>
              <a:rPr lang="en-US" sz="2300" smtClean="0">
                <a:solidFill>
                  <a:srgbClr val="000000"/>
                </a:solidFill>
                <a:latin typeface="Times New Roman" pitchFamily="18" charset="0"/>
              </a:rPr>
              <a:t>We now use NetBeans to create a client Java desktop GUI application.</a:t>
            </a:r>
          </a:p>
          <a:p>
            <a:pPr eaLnBrk="1" hangingPunct="1">
              <a:lnSpc>
                <a:spcPct val="80000"/>
              </a:lnSpc>
            </a:pPr>
            <a:r>
              <a:rPr lang="en-US" sz="2300" smtClean="0">
                <a:solidFill>
                  <a:srgbClr val="000000"/>
                </a:solidFill>
                <a:latin typeface="Times New Roman" pitchFamily="18" charset="0"/>
              </a:rPr>
              <a:t>When you add a web service reference, the IDE creates and compiles the </a:t>
            </a:r>
            <a:r>
              <a:rPr lang="en-US" sz="2300" smtClean="0">
                <a:solidFill>
                  <a:srgbClr val="0000FF"/>
                </a:solidFill>
                <a:latin typeface="Times New Roman" pitchFamily="18" charset="0"/>
              </a:rPr>
              <a:t>client-side artifacts</a:t>
            </a:r>
          </a:p>
          <a:p>
            <a:pPr lvl="1" eaLnBrk="1" hangingPunct="1">
              <a:lnSpc>
                <a:spcPct val="80000"/>
              </a:lnSpc>
            </a:pPr>
            <a:r>
              <a:rPr lang="en-US" sz="2000" smtClean="0">
                <a:solidFill>
                  <a:srgbClr val="000000"/>
                </a:solidFill>
                <a:latin typeface="Times New Roman" pitchFamily="18" charset="0"/>
              </a:rPr>
              <a:t>framework of Java code that supports the client-side service endpoint interface class.</a:t>
            </a:r>
          </a:p>
          <a:p>
            <a:pPr eaLnBrk="1" hangingPunct="1">
              <a:lnSpc>
                <a:spcPct val="80000"/>
              </a:lnSpc>
            </a:pPr>
            <a:r>
              <a:rPr lang="en-US" sz="2300" smtClean="0">
                <a:solidFill>
                  <a:srgbClr val="000000"/>
                </a:solidFill>
                <a:latin typeface="Times New Roman" pitchFamily="18" charset="0"/>
              </a:rPr>
              <a:t>The client then calls methods on an object of the service endpoint interface class, which uses the rest of the artifacts to interact with the web service.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47107" name="Picture 1" descr="ch31imageslidesonly_Page_13.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48131" name="Picture 1" descr="ch31imageslidesonly_Page_14.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49155" name="Picture 1" descr="ch31imageslidesonly_Page_15.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31.6.8 </a:t>
            </a:r>
            <a:r>
              <a:rPr lang="en-US" smtClean="0">
                <a:solidFill>
                  <a:srgbClr val="33B38C"/>
                </a:solidFill>
                <a:latin typeface="Goudy Sans Medium"/>
              </a:rPr>
              <a:t>Consuming the </a:t>
            </a:r>
            <a:r>
              <a:rPr lang="en-US" smtClean="0">
                <a:solidFill>
                  <a:srgbClr val="33B38C"/>
                </a:solidFill>
                <a:latin typeface="Lucida Console"/>
              </a:rPr>
              <a:t>WelcomeSOAP</a:t>
            </a:r>
            <a:r>
              <a:rPr lang="en-US" smtClean="0">
                <a:solidFill>
                  <a:srgbClr val="33B38C"/>
                </a:solidFill>
                <a:latin typeface="Goudy Sans Medium"/>
              </a:rPr>
              <a:t> Web Service</a:t>
            </a:r>
          </a:p>
        </p:txBody>
      </p:sp>
      <p:sp>
        <p:nvSpPr>
          <p:cNvPr id="50180" name="Text Placeholder 2"/>
          <p:cNvSpPr>
            <a:spLocks noGrp="1"/>
          </p:cNvSpPr>
          <p:nvPr>
            <p:ph type="body" idx="1"/>
          </p:nvPr>
        </p:nvSpPr>
        <p:spPr/>
        <p:txBody>
          <a:bodyPr/>
          <a:lstStyle/>
          <a:p>
            <a:pPr eaLnBrk="1" hangingPunct="1"/>
            <a:r>
              <a:rPr lang="en-US" smtClean="0">
                <a:solidFill>
                  <a:srgbClr val="000000"/>
                </a:solidFill>
                <a:latin typeface="Times New Roman" pitchFamily="18" charset="0"/>
              </a:rPr>
              <a:t>For this example, we use a GUI application to interact with the </a:t>
            </a:r>
            <a:r>
              <a:rPr lang="en-US" smtClean="0">
                <a:solidFill>
                  <a:srgbClr val="000000"/>
                </a:solidFill>
                <a:latin typeface="Lucida Console" pitchFamily="49" charset="0"/>
              </a:rPr>
              <a:t>WelcomeSOAP</a:t>
            </a:r>
            <a:r>
              <a:rPr lang="en-US" smtClean="0">
                <a:solidFill>
                  <a:srgbClr val="000000"/>
                </a:solidFill>
                <a:latin typeface="Times New Roman" pitchFamily="18" charset="0"/>
              </a:rPr>
              <a:t> web service.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E" sz="1050" b="1" dirty="0"/>
              <a:t>Standard features</a:t>
            </a:r>
            <a:r>
              <a:rPr lang="en-IE" sz="1050" dirty="0"/>
              <a:t>	</a:t>
            </a:r>
            <a:r>
              <a:rPr lang="en-IE" sz="1050" dirty="0" smtClean="0"/>
              <a:t>		</a:t>
            </a:r>
            <a:r>
              <a:rPr lang="en-IE" sz="1050" b="1" dirty="0" smtClean="0"/>
              <a:t>Tomcat</a:t>
            </a:r>
            <a:r>
              <a:rPr lang="en-IE" sz="1050" b="1" dirty="0"/>
              <a:t>	Glassfish	Comment</a:t>
            </a:r>
          </a:p>
          <a:p>
            <a:r>
              <a:rPr lang="en-IE" sz="1050" dirty="0"/>
              <a:t>Adoption levels	</a:t>
            </a:r>
            <a:r>
              <a:rPr lang="en-IE" sz="1050" dirty="0" smtClean="0"/>
              <a:t>		high</a:t>
            </a:r>
            <a:r>
              <a:rPr lang="en-IE" sz="1050" dirty="0"/>
              <a:t>	low	Glassfish is new</a:t>
            </a:r>
          </a:p>
          <a:p>
            <a:r>
              <a:rPr lang="en-IE" sz="1050" dirty="0"/>
              <a:t>Scalable	</a:t>
            </a:r>
            <a:r>
              <a:rPr lang="en-IE" sz="1050" dirty="0" smtClean="0"/>
              <a:t>			ok	yes</a:t>
            </a:r>
            <a:r>
              <a:rPr lang="en-IE" sz="1050" dirty="0"/>
              <a:t>	Glassfish has grizzly</a:t>
            </a:r>
          </a:p>
          <a:p>
            <a:r>
              <a:rPr lang="en-IE" sz="1050" dirty="0"/>
              <a:t>Includes Java EE 5 jars	</a:t>
            </a:r>
            <a:r>
              <a:rPr lang="en-IE" sz="1050" dirty="0" smtClean="0"/>
              <a:t>		no</a:t>
            </a:r>
            <a:r>
              <a:rPr lang="en-IE" sz="1050" dirty="0"/>
              <a:t>	</a:t>
            </a:r>
            <a:r>
              <a:rPr lang="en-IE" sz="1050" dirty="0" smtClean="0"/>
              <a:t>yes</a:t>
            </a:r>
            <a:r>
              <a:rPr lang="en-IE" sz="1050" dirty="0"/>
              <a:t>	</a:t>
            </a:r>
          </a:p>
          <a:p>
            <a:r>
              <a:rPr lang="en-IE" sz="1050" dirty="0"/>
              <a:t>Dependency injection	</a:t>
            </a:r>
            <a:r>
              <a:rPr lang="en-IE" sz="1050" dirty="0" smtClean="0"/>
              <a:t>		no</a:t>
            </a:r>
            <a:r>
              <a:rPr lang="en-IE" sz="1050" dirty="0"/>
              <a:t>	</a:t>
            </a:r>
            <a:r>
              <a:rPr lang="en-IE" sz="1050" dirty="0" smtClean="0"/>
              <a:t>yes</a:t>
            </a:r>
            <a:r>
              <a:rPr lang="en-IE" sz="1050" dirty="0"/>
              <a:t>	</a:t>
            </a:r>
          </a:p>
          <a:p>
            <a:r>
              <a:rPr lang="en-IE" sz="1050" dirty="0"/>
              <a:t>Container managed transactions	</a:t>
            </a:r>
            <a:r>
              <a:rPr lang="en-IE" sz="1050" dirty="0" smtClean="0"/>
              <a:t>	no</a:t>
            </a:r>
            <a:r>
              <a:rPr lang="en-IE" sz="1050" dirty="0"/>
              <a:t>	yes	</a:t>
            </a:r>
          </a:p>
          <a:p>
            <a:r>
              <a:rPr lang="en-IE" sz="1050" dirty="0" err="1"/>
              <a:t>OpenJPA</a:t>
            </a:r>
            <a:r>
              <a:rPr lang="en-IE" sz="1050" dirty="0"/>
              <a:t> entities enhanced automatically	no	yes	</a:t>
            </a:r>
          </a:p>
          <a:p>
            <a:r>
              <a:rPr lang="en-IE" sz="1050" dirty="0"/>
              <a:t>JDBC authentication	</a:t>
            </a:r>
            <a:r>
              <a:rPr lang="en-IE" sz="1050" dirty="0" smtClean="0"/>
              <a:t>		yes</a:t>
            </a:r>
            <a:r>
              <a:rPr lang="en-IE" sz="1050" dirty="0"/>
              <a:t>	yes	In Glassfish 1.0.1</a:t>
            </a:r>
          </a:p>
          <a:p>
            <a:r>
              <a:rPr lang="en-IE" sz="1050" dirty="0"/>
              <a:t>			</a:t>
            </a:r>
          </a:p>
          <a:p>
            <a:r>
              <a:rPr lang="en-IE" sz="1050" b="1" dirty="0"/>
              <a:t>Virtual server features	</a:t>
            </a:r>
            <a:r>
              <a:rPr lang="en-IE" sz="1050" dirty="0"/>
              <a:t>		</a:t>
            </a:r>
          </a:p>
          <a:p>
            <a:r>
              <a:rPr lang="en-IE" sz="1050" dirty="0"/>
              <a:t>Support for virtual hosting	</a:t>
            </a:r>
            <a:r>
              <a:rPr lang="en-IE" sz="1050" dirty="0" smtClean="0"/>
              <a:t>	yes</a:t>
            </a:r>
            <a:r>
              <a:rPr lang="en-IE" sz="1050" dirty="0"/>
              <a:t>	yes	</a:t>
            </a:r>
          </a:p>
          <a:p>
            <a:r>
              <a:rPr lang="en-IE" sz="1050" dirty="0"/>
              <a:t>Deploy same </a:t>
            </a:r>
            <a:r>
              <a:rPr lang="en-IE" sz="1050" dirty="0" err="1"/>
              <a:t>webapp</a:t>
            </a:r>
            <a:r>
              <a:rPr lang="en-IE" sz="1050" dirty="0"/>
              <a:t> to multiple hosts	yes	yes	</a:t>
            </a:r>
          </a:p>
          <a:p>
            <a:r>
              <a:rPr lang="en-IE" sz="1050" dirty="0"/>
              <a:t>Configure same </a:t>
            </a:r>
            <a:r>
              <a:rPr lang="en-IE" sz="1050" dirty="0" err="1"/>
              <a:t>webapp</a:t>
            </a:r>
            <a:r>
              <a:rPr lang="en-IE" sz="1050" dirty="0"/>
              <a:t> differently	</a:t>
            </a:r>
            <a:r>
              <a:rPr lang="en-IE" sz="1050" dirty="0" smtClean="0"/>
              <a:t>	yes</a:t>
            </a:r>
            <a:r>
              <a:rPr lang="en-IE" sz="1050" dirty="0"/>
              <a:t>	no	Possible in Tomcat's context.xml or server.xml</a:t>
            </a:r>
          </a:p>
          <a:p>
            <a:r>
              <a:rPr lang="en-IE" sz="1050" dirty="0"/>
              <a:t>Per virtual host logging	</a:t>
            </a:r>
            <a:r>
              <a:rPr lang="en-IE" sz="1050" dirty="0" smtClean="0"/>
              <a:t>	ok</a:t>
            </a:r>
            <a:r>
              <a:rPr lang="en-IE" sz="1050" dirty="0"/>
              <a:t>	yes	Tomcat's JULI is a bit buggy </a:t>
            </a:r>
          </a:p>
          <a:p>
            <a:r>
              <a:rPr lang="en-IE" sz="1050" dirty="0"/>
              <a:t>Each host has their own authentication realm	yes	no	</a:t>
            </a:r>
          </a:p>
          <a:p>
            <a:r>
              <a:rPr lang="en-IE" sz="1050" dirty="0"/>
              <a:t>Each host has their own deployment </a:t>
            </a:r>
            <a:r>
              <a:rPr lang="en-IE" sz="1050" dirty="0" err="1"/>
              <a:t>dir</a:t>
            </a:r>
            <a:r>
              <a:rPr lang="en-IE" sz="1050" dirty="0"/>
              <a:t>	yes	no	</a:t>
            </a:r>
          </a:p>
          <a:p>
            <a:r>
              <a:rPr lang="en-IE" sz="1050" dirty="0"/>
              <a:t>Each host has a jailed manager	</a:t>
            </a:r>
            <a:r>
              <a:rPr lang="en-IE" sz="1050" dirty="0" smtClean="0"/>
              <a:t>	yes</a:t>
            </a:r>
            <a:r>
              <a:rPr lang="en-IE" sz="1050" dirty="0"/>
              <a:t>	no	</a:t>
            </a:r>
          </a:p>
          <a:p>
            <a:r>
              <a:rPr lang="en-IE" sz="1050" dirty="0"/>
              <a:t>Each host can listen on a different port	ok	yes	Tomcat requires an additional &lt;Service&gt; containers</a:t>
            </a:r>
          </a:p>
          <a:p>
            <a:r>
              <a:rPr lang="en-IE" sz="1050" dirty="0"/>
              <a:t>Each host </a:t>
            </a:r>
            <a:r>
              <a:rPr lang="en-IE" sz="1050" dirty="0" smtClean="0"/>
              <a:t>listens on </a:t>
            </a:r>
            <a:r>
              <a:rPr lang="en-IE" sz="1050" dirty="0"/>
              <a:t>arbitrary combination of ports	no	yes	For Tomcat, a host in one &lt;Service&gt; cannot share ports with a host in another &lt;Service&gt; </a:t>
            </a:r>
          </a:p>
          <a:p>
            <a:endParaRPr lang="en-IE" dirty="0"/>
          </a:p>
        </p:txBody>
      </p:sp>
      <p:sp>
        <p:nvSpPr>
          <p:cNvPr id="3" name="Title 2"/>
          <p:cNvSpPr>
            <a:spLocks noGrp="1"/>
          </p:cNvSpPr>
          <p:nvPr>
            <p:ph type="title"/>
          </p:nvPr>
        </p:nvSpPr>
        <p:spPr/>
        <p:txBody>
          <a:bodyPr/>
          <a:lstStyle/>
          <a:p>
            <a:r>
              <a:rPr lang="en-IE" dirty="0" smtClean="0"/>
              <a:t>Tomcat </a:t>
            </a:r>
            <a:r>
              <a:rPr lang="en-IE" dirty="0" err="1" smtClean="0"/>
              <a:t>vs</a:t>
            </a:r>
            <a:r>
              <a:rPr lang="en-IE" dirty="0" smtClean="0"/>
              <a:t> Glassfish Servers </a:t>
            </a:r>
            <a:endParaRPr lang="en-IE" dirty="0"/>
          </a:p>
        </p:txBody>
      </p:sp>
      <p:sp>
        <p:nvSpPr>
          <p:cNvPr id="4" name="Footer Placeholder 3"/>
          <p:cNvSpPr>
            <a:spLocks noGrp="1"/>
          </p:cNvSpPr>
          <p:nvPr>
            <p:ph type="ftr" sz="quarter" idx="11"/>
          </p:nvPr>
        </p:nvSpPr>
        <p:spPr/>
        <p:txBody>
          <a:bodyPr/>
          <a:lstStyle/>
          <a:p>
            <a:pPr>
              <a:defRPr/>
            </a:pPr>
            <a:r>
              <a:rPr lang="en-US" smtClean="0"/>
              <a:t>(C) 2010 Pearson Education, Inc.  All rights reserved.</a:t>
            </a:r>
            <a:endParaRPr lang="en-US"/>
          </a:p>
        </p:txBody>
      </p:sp>
    </p:spTree>
    <p:extLst>
      <p:ext uri="{BB962C8B-B14F-4D97-AF65-F5344CB8AC3E}">
        <p14:creationId xmlns:p14="http://schemas.microsoft.com/office/powerpoint/2010/main" val="2665933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51203" name="Picture 1" descr="ch31imageslidesonly_Page_16.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52227" name="Picture 1" descr="ch31imageslidesonly_Page_17.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53251" name="Picture 1" descr="ch31imageslidesonly_Page_18.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54275" name="Picture 1" descr="ch31imageslidesonly_Page_19.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31.7  </a:t>
            </a:r>
            <a:r>
              <a:rPr lang="en-US" smtClean="0">
                <a:solidFill>
                  <a:srgbClr val="3380E6"/>
                </a:solidFill>
                <a:latin typeface="Arial"/>
              </a:rPr>
              <a:t>Publishing and Consuming REST-Based XML Web Services</a:t>
            </a:r>
          </a:p>
        </p:txBody>
      </p:sp>
      <p:sp>
        <p:nvSpPr>
          <p:cNvPr id="55300" name="Text Placeholder 2"/>
          <p:cNvSpPr>
            <a:spLocks noGrp="1"/>
          </p:cNvSpPr>
          <p:nvPr>
            <p:ph type="body" idx="1"/>
          </p:nvPr>
        </p:nvSpPr>
        <p:spPr/>
        <p:txBody>
          <a:bodyPr/>
          <a:lstStyle/>
          <a:p>
            <a:pPr eaLnBrk="1" hangingPunct="1"/>
            <a:r>
              <a:rPr lang="en-US" smtClean="0">
                <a:solidFill>
                  <a:srgbClr val="000000"/>
                </a:solidFill>
                <a:latin typeface="Times New Roman" pitchFamily="18" charset="0"/>
              </a:rPr>
              <a:t>Now, we access a Java web service using the REST architecture.</a:t>
            </a:r>
          </a:p>
          <a:p>
            <a:pPr eaLnBrk="1" hangingPunct="1"/>
            <a:r>
              <a:rPr lang="en-US" smtClean="0">
                <a:solidFill>
                  <a:srgbClr val="000000"/>
                </a:solidFill>
                <a:latin typeface="Times New Roman" pitchFamily="18" charset="0"/>
              </a:rPr>
              <a:t>We recreate the </a:t>
            </a:r>
            <a:r>
              <a:rPr lang="en-US" smtClean="0">
                <a:solidFill>
                  <a:srgbClr val="000000"/>
                </a:solidFill>
                <a:latin typeface="Lucida Console" pitchFamily="49" charset="0"/>
              </a:rPr>
              <a:t>WelcomeSOAP</a:t>
            </a:r>
            <a:r>
              <a:rPr lang="en-US" smtClean="0">
                <a:solidFill>
                  <a:srgbClr val="000000"/>
                </a:solidFill>
                <a:latin typeface="Times New Roman" pitchFamily="18" charset="0"/>
              </a:rPr>
              <a:t> example to return data in plain XML format.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31.7.1 </a:t>
            </a:r>
            <a:r>
              <a:rPr lang="en-US" smtClean="0">
                <a:solidFill>
                  <a:srgbClr val="33B38C"/>
                </a:solidFill>
                <a:latin typeface="Goudy Sans Medium"/>
              </a:rPr>
              <a:t>Creating a REST-Based XML Web Service</a:t>
            </a:r>
          </a:p>
        </p:txBody>
      </p:sp>
      <p:sp>
        <p:nvSpPr>
          <p:cNvPr id="56324" name="Text Placeholder 2"/>
          <p:cNvSpPr>
            <a:spLocks noGrp="1"/>
          </p:cNvSpPr>
          <p:nvPr>
            <p:ph type="body" idx="1"/>
          </p:nvPr>
        </p:nvSpPr>
        <p:spPr/>
        <p:txBody>
          <a:bodyPr/>
          <a:lstStyle/>
          <a:p>
            <a:pPr eaLnBrk="1" hangingPunct="1">
              <a:lnSpc>
                <a:spcPct val="80000"/>
              </a:lnSpc>
            </a:pPr>
            <a:r>
              <a:rPr lang="en-US" sz="2300" smtClean="0">
                <a:solidFill>
                  <a:srgbClr val="000000"/>
                </a:solidFill>
                <a:latin typeface="Times New Roman" pitchFamily="18" charset="0"/>
              </a:rPr>
              <a:t>The </a:t>
            </a:r>
            <a:r>
              <a:rPr lang="en-US" sz="2300" smtClean="0">
                <a:solidFill>
                  <a:srgbClr val="000000"/>
                </a:solidFill>
                <a:latin typeface="Arial" pitchFamily="34" charset="0"/>
              </a:rPr>
              <a:t>RESTful Web Services</a:t>
            </a:r>
            <a:r>
              <a:rPr lang="en-US" sz="2300" smtClean="0">
                <a:solidFill>
                  <a:srgbClr val="000000"/>
                </a:solidFill>
                <a:latin typeface="Times New Roman" pitchFamily="18" charset="0"/>
              </a:rPr>
              <a:t> plug-in for NetBeans provides templates for creating RESTful web services, including ones that can interact with databases on the client’s behalf.</a:t>
            </a:r>
          </a:p>
          <a:p>
            <a:pPr eaLnBrk="1" hangingPunct="1">
              <a:lnSpc>
                <a:spcPct val="80000"/>
              </a:lnSpc>
            </a:pPr>
            <a:r>
              <a:rPr lang="en-US" sz="2300" smtClean="0">
                <a:solidFill>
                  <a:srgbClr val="000000"/>
                </a:solidFill>
                <a:latin typeface="Times New Roman" pitchFamily="18" charset="0"/>
              </a:rPr>
              <a:t>To create a RESTful web service:</a:t>
            </a:r>
          </a:p>
          <a:p>
            <a:pPr lvl="1" eaLnBrk="1" hangingPunct="1">
              <a:lnSpc>
                <a:spcPct val="80000"/>
              </a:lnSpc>
            </a:pPr>
            <a:r>
              <a:rPr lang="en-US" sz="2000" smtClean="0">
                <a:solidFill>
                  <a:srgbClr val="000000"/>
                </a:solidFill>
                <a:latin typeface="AGaramond" pitchFamily="50" charset="0"/>
              </a:rPr>
              <a:t>Right-click the </a:t>
            </a:r>
            <a:r>
              <a:rPr lang="en-US" sz="2000" smtClean="0">
                <a:solidFill>
                  <a:srgbClr val="000000"/>
                </a:solidFill>
                <a:latin typeface="Arial" pitchFamily="34" charset="0"/>
              </a:rPr>
              <a:t>WelcomeRESTXML</a:t>
            </a:r>
            <a:r>
              <a:rPr lang="en-US" sz="2000" smtClean="0">
                <a:solidFill>
                  <a:srgbClr val="000000"/>
                </a:solidFill>
                <a:latin typeface="AGaramond" pitchFamily="50" charset="0"/>
              </a:rPr>
              <a:t> node in the </a:t>
            </a:r>
            <a:r>
              <a:rPr lang="en-US" sz="2000" smtClean="0">
                <a:solidFill>
                  <a:srgbClr val="000000"/>
                </a:solidFill>
                <a:latin typeface="Arial" pitchFamily="34" charset="0"/>
              </a:rPr>
              <a:t>Projects</a:t>
            </a:r>
            <a:r>
              <a:rPr lang="en-US" sz="2000" smtClean="0">
                <a:solidFill>
                  <a:srgbClr val="000000"/>
                </a:solidFill>
                <a:latin typeface="AGaramond" pitchFamily="50" charset="0"/>
              </a:rPr>
              <a:t> tab, and select </a:t>
            </a:r>
            <a:r>
              <a:rPr lang="en-US" sz="2000" smtClean="0">
                <a:solidFill>
                  <a:srgbClr val="000000"/>
                </a:solidFill>
                <a:latin typeface="Arial" pitchFamily="34" charset="0"/>
              </a:rPr>
              <a:t>New</a:t>
            </a:r>
            <a:r>
              <a:rPr lang="en-US" sz="2000" smtClean="0">
                <a:solidFill>
                  <a:srgbClr val="000000"/>
                </a:solidFill>
                <a:latin typeface="AGaramond" pitchFamily="50" charset="0"/>
              </a:rPr>
              <a:t> </a:t>
            </a:r>
            <a:r>
              <a:rPr lang="en-US" sz="2000" smtClean="0">
                <a:solidFill>
                  <a:srgbClr val="000000"/>
                </a:solidFill>
                <a:latin typeface="Arial" pitchFamily="34" charset="0"/>
              </a:rPr>
              <a:t>&gt;</a:t>
            </a:r>
            <a:r>
              <a:rPr lang="en-US" sz="2000" smtClean="0">
                <a:solidFill>
                  <a:srgbClr val="000000"/>
                </a:solidFill>
                <a:latin typeface="AGaramond" pitchFamily="50" charset="0"/>
              </a:rPr>
              <a:t> </a:t>
            </a:r>
            <a:r>
              <a:rPr lang="en-US" sz="2000" smtClean="0">
                <a:solidFill>
                  <a:srgbClr val="000000"/>
                </a:solidFill>
                <a:latin typeface="Arial" pitchFamily="34" charset="0"/>
              </a:rPr>
              <a:t>Other…</a:t>
            </a:r>
            <a:r>
              <a:rPr lang="en-US" sz="2000" smtClean="0">
                <a:solidFill>
                  <a:srgbClr val="000000"/>
                </a:solidFill>
                <a:latin typeface="AGaramond" pitchFamily="50" charset="0"/>
              </a:rPr>
              <a:t> to display the </a:t>
            </a:r>
            <a:r>
              <a:rPr lang="en-US" sz="2000" smtClean="0">
                <a:solidFill>
                  <a:srgbClr val="000000"/>
                </a:solidFill>
                <a:latin typeface="Arial" pitchFamily="34" charset="0"/>
              </a:rPr>
              <a:t>New File</a:t>
            </a:r>
            <a:r>
              <a:rPr lang="en-US" sz="2000" smtClean="0">
                <a:solidFill>
                  <a:srgbClr val="000000"/>
                </a:solidFill>
                <a:latin typeface="AGaramond" pitchFamily="50" charset="0"/>
              </a:rPr>
              <a:t> dialog.</a:t>
            </a:r>
          </a:p>
          <a:p>
            <a:pPr lvl="1" eaLnBrk="1" hangingPunct="1">
              <a:lnSpc>
                <a:spcPct val="80000"/>
              </a:lnSpc>
            </a:pPr>
            <a:r>
              <a:rPr lang="en-US" sz="2000" smtClean="0">
                <a:solidFill>
                  <a:srgbClr val="000000"/>
                </a:solidFill>
                <a:latin typeface="AGaramond" pitchFamily="50" charset="0"/>
              </a:rPr>
              <a:t>Select </a:t>
            </a:r>
            <a:r>
              <a:rPr lang="en-US" sz="2000" smtClean="0">
                <a:solidFill>
                  <a:srgbClr val="000000"/>
                </a:solidFill>
                <a:latin typeface="Arial" pitchFamily="34" charset="0"/>
              </a:rPr>
              <a:t>Web</a:t>
            </a:r>
            <a:r>
              <a:rPr lang="en-US" sz="2000" smtClean="0">
                <a:solidFill>
                  <a:srgbClr val="000000"/>
                </a:solidFill>
                <a:latin typeface="AGaramond" pitchFamily="50" charset="0"/>
              </a:rPr>
              <a:t> </a:t>
            </a:r>
            <a:r>
              <a:rPr lang="en-US" sz="2000" smtClean="0">
                <a:solidFill>
                  <a:srgbClr val="000000"/>
                </a:solidFill>
                <a:latin typeface="Arial" pitchFamily="34" charset="0"/>
              </a:rPr>
              <a:t>Services</a:t>
            </a:r>
            <a:r>
              <a:rPr lang="en-US" sz="2000" smtClean="0">
                <a:solidFill>
                  <a:srgbClr val="000000"/>
                </a:solidFill>
                <a:latin typeface="AGaramond" pitchFamily="50" charset="0"/>
              </a:rPr>
              <a:t> under </a:t>
            </a:r>
            <a:r>
              <a:rPr lang="en-US" sz="2000" smtClean="0">
                <a:solidFill>
                  <a:srgbClr val="000000"/>
                </a:solidFill>
                <a:latin typeface="Arial" pitchFamily="34" charset="0"/>
              </a:rPr>
              <a:t>Categories</a:t>
            </a:r>
            <a:r>
              <a:rPr lang="en-US" sz="2000" smtClean="0">
                <a:solidFill>
                  <a:srgbClr val="000000"/>
                </a:solidFill>
                <a:latin typeface="AGaramond" pitchFamily="50" charset="0"/>
              </a:rPr>
              <a:t>, then select </a:t>
            </a:r>
            <a:r>
              <a:rPr lang="en-US" sz="2000" smtClean="0">
                <a:solidFill>
                  <a:srgbClr val="000000"/>
                </a:solidFill>
                <a:latin typeface="Arial" pitchFamily="34" charset="0"/>
              </a:rPr>
              <a:t>RESTful</a:t>
            </a:r>
            <a:r>
              <a:rPr lang="en-US" sz="2000" smtClean="0">
                <a:solidFill>
                  <a:srgbClr val="000000"/>
                </a:solidFill>
                <a:latin typeface="AGaramond" pitchFamily="50" charset="0"/>
              </a:rPr>
              <a:t> </a:t>
            </a:r>
            <a:r>
              <a:rPr lang="en-US" sz="2000" smtClean="0">
                <a:solidFill>
                  <a:srgbClr val="000000"/>
                </a:solidFill>
                <a:latin typeface="Arial" pitchFamily="34" charset="0"/>
              </a:rPr>
              <a:t>Web</a:t>
            </a:r>
            <a:r>
              <a:rPr lang="en-US" sz="2000" smtClean="0">
                <a:solidFill>
                  <a:srgbClr val="000000"/>
                </a:solidFill>
                <a:latin typeface="AGaramond" pitchFamily="50" charset="0"/>
              </a:rPr>
              <a:t> </a:t>
            </a:r>
            <a:r>
              <a:rPr lang="en-US" sz="2000" smtClean="0">
                <a:solidFill>
                  <a:srgbClr val="000000"/>
                </a:solidFill>
                <a:latin typeface="Arial" pitchFamily="34" charset="0"/>
              </a:rPr>
              <a:t>Services</a:t>
            </a:r>
            <a:r>
              <a:rPr lang="en-US" sz="2000" smtClean="0">
                <a:solidFill>
                  <a:srgbClr val="000000"/>
                </a:solidFill>
                <a:latin typeface="AGaramond" pitchFamily="50" charset="0"/>
              </a:rPr>
              <a:t> </a:t>
            </a:r>
            <a:r>
              <a:rPr lang="en-US" sz="2000" smtClean="0">
                <a:solidFill>
                  <a:srgbClr val="000000"/>
                </a:solidFill>
                <a:latin typeface="Arial" pitchFamily="34" charset="0"/>
              </a:rPr>
              <a:t>from</a:t>
            </a:r>
            <a:r>
              <a:rPr lang="en-US" sz="2000" smtClean="0">
                <a:solidFill>
                  <a:srgbClr val="000000"/>
                </a:solidFill>
                <a:latin typeface="AGaramond" pitchFamily="50" charset="0"/>
              </a:rPr>
              <a:t> </a:t>
            </a:r>
            <a:r>
              <a:rPr lang="en-US" sz="2000" smtClean="0">
                <a:solidFill>
                  <a:srgbClr val="000000"/>
                </a:solidFill>
                <a:latin typeface="Arial" pitchFamily="34" charset="0"/>
              </a:rPr>
              <a:t>Patterns</a:t>
            </a:r>
            <a:r>
              <a:rPr lang="en-US" sz="2000" smtClean="0">
                <a:solidFill>
                  <a:srgbClr val="000000"/>
                </a:solidFill>
                <a:latin typeface="AGaramond" pitchFamily="50" charset="0"/>
              </a:rPr>
              <a:t> and click </a:t>
            </a:r>
            <a:r>
              <a:rPr lang="en-US" sz="2000" smtClean="0">
                <a:solidFill>
                  <a:srgbClr val="000000"/>
                </a:solidFill>
                <a:latin typeface="Arial" pitchFamily="34" charset="0"/>
              </a:rPr>
              <a:t>Next &gt;</a:t>
            </a:r>
            <a:r>
              <a:rPr lang="en-US" sz="2000" smtClean="0">
                <a:solidFill>
                  <a:srgbClr val="000000"/>
                </a:solidFill>
                <a:latin typeface="AGaramond" pitchFamily="50" charset="0"/>
              </a:rPr>
              <a:t>. </a:t>
            </a:r>
          </a:p>
          <a:p>
            <a:pPr lvl="1" eaLnBrk="1" hangingPunct="1">
              <a:lnSpc>
                <a:spcPct val="80000"/>
              </a:lnSpc>
            </a:pPr>
            <a:r>
              <a:rPr lang="en-US" sz="2000" smtClean="0">
                <a:solidFill>
                  <a:srgbClr val="000000"/>
                </a:solidFill>
                <a:latin typeface="AGaramond" pitchFamily="50" charset="0"/>
              </a:rPr>
              <a:t>Under </a:t>
            </a:r>
            <a:r>
              <a:rPr lang="en-US" sz="2000" smtClean="0">
                <a:solidFill>
                  <a:srgbClr val="000000"/>
                </a:solidFill>
                <a:latin typeface="Arial" pitchFamily="34" charset="0"/>
              </a:rPr>
              <a:t>Select Pattern</a:t>
            </a:r>
            <a:r>
              <a:rPr lang="en-US" sz="2000" smtClean="0">
                <a:solidFill>
                  <a:srgbClr val="000000"/>
                </a:solidFill>
                <a:latin typeface="AGaramond" pitchFamily="50" charset="0"/>
              </a:rPr>
              <a:t>, ensure </a:t>
            </a:r>
            <a:r>
              <a:rPr lang="en-US" sz="2000" smtClean="0">
                <a:solidFill>
                  <a:srgbClr val="000000"/>
                </a:solidFill>
                <a:latin typeface="Arial" pitchFamily="34" charset="0"/>
              </a:rPr>
              <a:t>Singleton</a:t>
            </a:r>
            <a:r>
              <a:rPr lang="en-US" sz="2000" smtClean="0">
                <a:solidFill>
                  <a:srgbClr val="000000"/>
                </a:solidFill>
                <a:latin typeface="AGaramond" pitchFamily="50" charset="0"/>
              </a:rPr>
              <a:t> is selected, and click </a:t>
            </a:r>
            <a:r>
              <a:rPr lang="en-US" sz="2000" smtClean="0">
                <a:solidFill>
                  <a:srgbClr val="000000"/>
                </a:solidFill>
                <a:latin typeface="Arial" pitchFamily="34" charset="0"/>
              </a:rPr>
              <a:t>Next &gt;</a:t>
            </a:r>
            <a:r>
              <a:rPr lang="en-US" sz="2000" smtClean="0">
                <a:solidFill>
                  <a:srgbClr val="000000"/>
                </a:solidFill>
                <a:latin typeface="AGaramond" pitchFamily="50" charset="0"/>
              </a:rPr>
              <a:t>.</a:t>
            </a:r>
          </a:p>
          <a:p>
            <a:pPr lvl="1" eaLnBrk="1" hangingPunct="1">
              <a:lnSpc>
                <a:spcPct val="80000"/>
              </a:lnSpc>
            </a:pPr>
            <a:r>
              <a:rPr lang="en-US" sz="2000" smtClean="0">
                <a:solidFill>
                  <a:srgbClr val="000000"/>
                </a:solidFill>
                <a:latin typeface="AGaramond" pitchFamily="50" charset="0"/>
              </a:rPr>
              <a:t>For this example, set the </a:t>
            </a:r>
            <a:r>
              <a:rPr lang="en-US" sz="2000" smtClean="0">
                <a:solidFill>
                  <a:srgbClr val="000000"/>
                </a:solidFill>
                <a:latin typeface="Arial" pitchFamily="34" charset="0"/>
              </a:rPr>
              <a:t>Resource</a:t>
            </a:r>
            <a:r>
              <a:rPr lang="en-US" sz="2000" smtClean="0">
                <a:solidFill>
                  <a:srgbClr val="000000"/>
                </a:solidFill>
                <a:latin typeface="AGaramond" pitchFamily="50" charset="0"/>
              </a:rPr>
              <a:t> </a:t>
            </a:r>
            <a:r>
              <a:rPr lang="en-US" sz="2000" smtClean="0">
                <a:solidFill>
                  <a:srgbClr val="000000"/>
                </a:solidFill>
                <a:latin typeface="Arial" pitchFamily="34" charset="0"/>
              </a:rPr>
              <a:t>Package</a:t>
            </a:r>
            <a:r>
              <a:rPr lang="en-US" sz="2000" smtClean="0">
                <a:solidFill>
                  <a:srgbClr val="000000"/>
                </a:solidFill>
                <a:latin typeface="AGaramond" pitchFamily="50" charset="0"/>
              </a:rPr>
              <a:t> to </a:t>
            </a:r>
            <a:r>
              <a:rPr lang="en-US" sz="2000" smtClean="0">
                <a:solidFill>
                  <a:srgbClr val="000000"/>
                </a:solidFill>
                <a:latin typeface="Lucida Console" pitchFamily="49" charset="0"/>
              </a:rPr>
              <a:t>com.deitel.welcomerestxml</a:t>
            </a:r>
            <a:r>
              <a:rPr lang="en-US" sz="2000" smtClean="0">
                <a:solidFill>
                  <a:srgbClr val="000000"/>
                </a:solidFill>
                <a:latin typeface="AGaramond" pitchFamily="50" charset="0"/>
              </a:rPr>
              <a:t>, the </a:t>
            </a:r>
            <a:r>
              <a:rPr lang="en-US" sz="2000" smtClean="0">
                <a:solidFill>
                  <a:srgbClr val="000000"/>
                </a:solidFill>
                <a:latin typeface="Arial" pitchFamily="34" charset="0"/>
              </a:rPr>
              <a:t>Path</a:t>
            </a:r>
            <a:r>
              <a:rPr lang="en-US" sz="2000" smtClean="0">
                <a:solidFill>
                  <a:srgbClr val="000000"/>
                </a:solidFill>
                <a:latin typeface="AGaramond" pitchFamily="50" charset="0"/>
              </a:rPr>
              <a:t> to </a:t>
            </a:r>
            <a:r>
              <a:rPr lang="en-US" sz="2000" smtClean="0">
                <a:solidFill>
                  <a:srgbClr val="000000"/>
                </a:solidFill>
                <a:latin typeface="Lucida Console" pitchFamily="49" charset="0"/>
              </a:rPr>
              <a:t>welcome</a:t>
            </a:r>
            <a:r>
              <a:rPr lang="en-US" sz="2000" smtClean="0">
                <a:solidFill>
                  <a:srgbClr val="000000"/>
                </a:solidFill>
                <a:latin typeface="AGaramond" pitchFamily="50" charset="0"/>
              </a:rPr>
              <a:t> and the </a:t>
            </a:r>
            <a:r>
              <a:rPr lang="en-US" sz="2000" smtClean="0">
                <a:solidFill>
                  <a:srgbClr val="000000"/>
                </a:solidFill>
                <a:latin typeface="Arial" pitchFamily="34" charset="0"/>
              </a:rPr>
              <a:t>Class</a:t>
            </a:r>
            <a:r>
              <a:rPr lang="en-US" sz="2000" smtClean="0">
                <a:solidFill>
                  <a:srgbClr val="000000"/>
                </a:solidFill>
                <a:latin typeface="AGaramond" pitchFamily="50" charset="0"/>
              </a:rPr>
              <a:t> </a:t>
            </a:r>
            <a:r>
              <a:rPr lang="en-US" sz="2000" smtClean="0">
                <a:solidFill>
                  <a:srgbClr val="000000"/>
                </a:solidFill>
                <a:latin typeface="Arial" pitchFamily="34" charset="0"/>
              </a:rPr>
              <a:t>Name</a:t>
            </a:r>
            <a:r>
              <a:rPr lang="en-US" sz="2000" smtClean="0">
                <a:solidFill>
                  <a:srgbClr val="000000"/>
                </a:solidFill>
                <a:latin typeface="AGaramond" pitchFamily="50" charset="0"/>
              </a:rPr>
              <a:t> to </a:t>
            </a:r>
            <a:r>
              <a:rPr lang="en-US" sz="2000" smtClean="0">
                <a:solidFill>
                  <a:srgbClr val="000000"/>
                </a:solidFill>
                <a:latin typeface="Lucida Console" pitchFamily="49" charset="0"/>
              </a:rPr>
              <a:t>WelcomeRESTXMLResource</a:t>
            </a:r>
            <a:r>
              <a:rPr lang="en-US" sz="2000" smtClean="0">
                <a:solidFill>
                  <a:srgbClr val="000000"/>
                </a:solidFill>
                <a:latin typeface="AGaramond" pitchFamily="50" charset="0"/>
              </a:rPr>
              <a:t>. Leave the </a:t>
            </a:r>
            <a:r>
              <a:rPr lang="en-US" sz="2000" smtClean="0">
                <a:solidFill>
                  <a:srgbClr val="000000"/>
                </a:solidFill>
                <a:latin typeface="Arial" pitchFamily="34" charset="0"/>
              </a:rPr>
              <a:t>MIME</a:t>
            </a:r>
            <a:r>
              <a:rPr lang="en-US" sz="2000" smtClean="0">
                <a:solidFill>
                  <a:srgbClr val="000000"/>
                </a:solidFill>
                <a:latin typeface="AGaramond" pitchFamily="50" charset="0"/>
              </a:rPr>
              <a:t> </a:t>
            </a:r>
            <a:r>
              <a:rPr lang="en-US" sz="2000" smtClean="0">
                <a:solidFill>
                  <a:srgbClr val="000000"/>
                </a:solidFill>
                <a:latin typeface="Arial" pitchFamily="34" charset="0"/>
              </a:rPr>
              <a:t>Type</a:t>
            </a:r>
            <a:r>
              <a:rPr lang="en-US" sz="2000" smtClean="0">
                <a:solidFill>
                  <a:srgbClr val="000000"/>
                </a:solidFill>
                <a:latin typeface="AGaramond" pitchFamily="50" charset="0"/>
              </a:rPr>
              <a:t> and </a:t>
            </a:r>
            <a:r>
              <a:rPr lang="en-US" sz="2000" smtClean="0">
                <a:solidFill>
                  <a:srgbClr val="000000"/>
                </a:solidFill>
                <a:latin typeface="Arial" pitchFamily="34" charset="0"/>
              </a:rPr>
              <a:t>Representation</a:t>
            </a:r>
            <a:r>
              <a:rPr lang="en-US" sz="2000" smtClean="0">
                <a:solidFill>
                  <a:srgbClr val="000000"/>
                </a:solidFill>
                <a:latin typeface="AGaramond" pitchFamily="50" charset="0"/>
              </a:rPr>
              <a:t> </a:t>
            </a:r>
            <a:r>
              <a:rPr lang="en-US" sz="2000" smtClean="0">
                <a:solidFill>
                  <a:srgbClr val="000000"/>
                </a:solidFill>
                <a:latin typeface="Arial" pitchFamily="34" charset="0"/>
              </a:rPr>
              <a:t>Class</a:t>
            </a:r>
            <a:r>
              <a:rPr lang="en-US" sz="2000" smtClean="0">
                <a:solidFill>
                  <a:srgbClr val="000000"/>
                </a:solidFill>
                <a:latin typeface="AGaramond" pitchFamily="50" charset="0"/>
              </a:rPr>
              <a:t> set to </a:t>
            </a:r>
            <a:r>
              <a:rPr lang="en-US" sz="2000" smtClean="0">
                <a:solidFill>
                  <a:srgbClr val="000000"/>
                </a:solidFill>
                <a:latin typeface="Lucida Console" pitchFamily="49" charset="0"/>
              </a:rPr>
              <a:t>application/xml</a:t>
            </a:r>
            <a:r>
              <a:rPr lang="en-US" sz="2000" smtClean="0">
                <a:solidFill>
                  <a:srgbClr val="000000"/>
                </a:solidFill>
                <a:latin typeface="AGaramond" pitchFamily="50" charset="0"/>
              </a:rPr>
              <a:t> and </a:t>
            </a:r>
            <a:r>
              <a:rPr lang="en-US" sz="2000" smtClean="0">
                <a:solidFill>
                  <a:srgbClr val="000000"/>
                </a:solidFill>
                <a:latin typeface="Lucida Console" pitchFamily="49" charset="0"/>
              </a:rPr>
              <a:t>java.lang.String</a:t>
            </a:r>
            <a:r>
              <a:rPr lang="en-US" sz="2000" smtClean="0">
                <a:solidFill>
                  <a:srgbClr val="000000"/>
                </a:solidFill>
                <a:latin typeface="AGaramond" pitchFamily="50" charset="0"/>
              </a:rPr>
              <a:t>, respectively. The correct configuration is shown in Fig. 31.10.</a:t>
            </a:r>
          </a:p>
          <a:p>
            <a:pPr lvl="1" eaLnBrk="1" hangingPunct="1">
              <a:lnSpc>
                <a:spcPct val="80000"/>
              </a:lnSpc>
            </a:pPr>
            <a:r>
              <a:rPr lang="en-US" sz="2000" smtClean="0">
                <a:solidFill>
                  <a:srgbClr val="000000"/>
                </a:solidFill>
                <a:latin typeface="AGaramond" pitchFamily="50" charset="0"/>
              </a:rPr>
              <a:t>Click </a:t>
            </a:r>
            <a:r>
              <a:rPr lang="en-US" sz="2000" smtClean="0">
                <a:solidFill>
                  <a:srgbClr val="000000"/>
                </a:solidFill>
                <a:latin typeface="Arial" pitchFamily="34" charset="0"/>
              </a:rPr>
              <a:t>Finish</a:t>
            </a:r>
            <a:r>
              <a:rPr lang="en-US" sz="2000" smtClean="0">
                <a:solidFill>
                  <a:srgbClr val="000000"/>
                </a:solidFill>
                <a:latin typeface="AGaramond" pitchFamily="50" charset="0"/>
              </a:rPr>
              <a:t> to create the web service.</a:t>
            </a:r>
          </a:p>
          <a:p>
            <a:pPr lvl="1" eaLnBrk="1" hangingPunct="1">
              <a:lnSpc>
                <a:spcPct val="80000"/>
              </a:lnSpc>
            </a:pPr>
            <a:endParaRPr lang="en-US" sz="2000" smtClean="0">
              <a:solidFill>
                <a:srgbClr val="000000"/>
              </a:solidFill>
              <a:latin typeface="AGaramond" pitchFamily="50" charset="0"/>
            </a:endParaRPr>
          </a:p>
          <a:p>
            <a:pPr lvl="1" eaLnBrk="1" hangingPunct="1">
              <a:lnSpc>
                <a:spcPct val="80000"/>
              </a:lnSpc>
            </a:pPr>
            <a:endParaRPr lang="en-US" sz="2000" smtClean="0">
              <a:solidFill>
                <a:srgbClr val="000000"/>
              </a:solidFill>
              <a:latin typeface="Times New Roman"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57347" name="Picture 1" descr="ch31imageslidesonly_Page_20.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31.7.1 </a:t>
            </a:r>
            <a:r>
              <a:rPr lang="en-US" smtClean="0">
                <a:solidFill>
                  <a:srgbClr val="33B38C"/>
                </a:solidFill>
                <a:latin typeface="Goudy Sans Medium"/>
              </a:rPr>
              <a:t>Creating a REST-Based XML Web Service (cont.)</a:t>
            </a:r>
          </a:p>
        </p:txBody>
      </p:sp>
      <p:sp>
        <p:nvSpPr>
          <p:cNvPr id="58372" name="Text Placeholder 2"/>
          <p:cNvSpPr>
            <a:spLocks noGrp="1"/>
          </p:cNvSpPr>
          <p:nvPr>
            <p:ph type="body" idx="1"/>
          </p:nvPr>
        </p:nvSpPr>
        <p:spPr/>
        <p:txBody>
          <a:bodyPr/>
          <a:lstStyle/>
          <a:p>
            <a:pPr eaLnBrk="1" hangingPunct="1">
              <a:lnSpc>
                <a:spcPct val="90000"/>
              </a:lnSpc>
            </a:pPr>
            <a:r>
              <a:rPr lang="en-US" sz="2500" smtClean="0">
                <a:solidFill>
                  <a:srgbClr val="000000"/>
                </a:solidFill>
                <a:latin typeface="Times New Roman" pitchFamily="18" charset="0"/>
              </a:rPr>
              <a:t>NetBeans generates the class and sets up the proper annotations.</a:t>
            </a:r>
          </a:p>
          <a:p>
            <a:pPr eaLnBrk="1" hangingPunct="1">
              <a:lnSpc>
                <a:spcPct val="90000"/>
              </a:lnSpc>
            </a:pPr>
            <a:r>
              <a:rPr lang="en-US" sz="2500" smtClean="0">
                <a:solidFill>
                  <a:srgbClr val="000000"/>
                </a:solidFill>
                <a:latin typeface="Times New Roman" pitchFamily="18" charset="0"/>
              </a:rPr>
              <a:t>The class is placed in the project’s </a:t>
            </a:r>
            <a:r>
              <a:rPr lang="en-US" sz="2500" smtClean="0">
                <a:solidFill>
                  <a:srgbClr val="000000"/>
                </a:solidFill>
                <a:latin typeface="Arial" pitchFamily="34" charset="0"/>
              </a:rPr>
              <a:t>RESTful Web Services</a:t>
            </a:r>
            <a:r>
              <a:rPr lang="en-US" sz="2500" smtClean="0">
                <a:solidFill>
                  <a:srgbClr val="000000"/>
                </a:solidFill>
                <a:latin typeface="Times New Roman" pitchFamily="18" charset="0"/>
              </a:rPr>
              <a:t> folder.</a:t>
            </a:r>
          </a:p>
          <a:p>
            <a:pPr eaLnBrk="1" hangingPunct="1">
              <a:lnSpc>
                <a:spcPct val="90000"/>
              </a:lnSpc>
            </a:pPr>
            <a:r>
              <a:rPr lang="en-US" sz="2500" smtClean="0">
                <a:solidFill>
                  <a:srgbClr val="000000"/>
                </a:solidFill>
                <a:latin typeface="Times New Roman" pitchFamily="18" charset="0"/>
              </a:rPr>
              <a:t>The code for the completed service is shown in Fig. 31.11.</a:t>
            </a:r>
          </a:p>
          <a:p>
            <a:pPr eaLnBrk="1" hangingPunct="1">
              <a:lnSpc>
                <a:spcPct val="90000"/>
              </a:lnSpc>
            </a:pPr>
            <a:r>
              <a:rPr lang="en-US" sz="2500" smtClean="0">
                <a:solidFill>
                  <a:srgbClr val="000000"/>
                </a:solidFill>
                <a:latin typeface="Times New Roman" pitchFamily="18" charset="0"/>
              </a:rPr>
              <a:t>We removed some of the code generated by NetBeans that was unnecessary for this simple web service.</a:t>
            </a:r>
          </a:p>
          <a:p>
            <a:pPr eaLnBrk="1" hangingPunct="1">
              <a:lnSpc>
                <a:spcPct val="90000"/>
              </a:lnSpc>
            </a:pPr>
            <a:r>
              <a:rPr lang="en-US" sz="2500" smtClean="0">
                <a:solidFill>
                  <a:srgbClr val="000000"/>
                </a:solidFill>
                <a:latin typeface="Times New Roman" pitchFamily="18" charset="0"/>
              </a:rPr>
              <a:t>The </a:t>
            </a:r>
            <a:r>
              <a:rPr lang="en-US" sz="2500" smtClean="0">
                <a:solidFill>
                  <a:srgbClr val="0000FF"/>
                </a:solidFill>
                <a:latin typeface="LucidaSansTypewriter" pitchFamily="49" charset="0"/>
              </a:rPr>
              <a:t>@Path</a:t>
            </a:r>
            <a:r>
              <a:rPr lang="en-US" sz="2500" smtClean="0">
                <a:solidFill>
                  <a:srgbClr val="0000FF"/>
                </a:solidFill>
                <a:latin typeface="Times New Roman" pitchFamily="18" charset="0"/>
              </a:rPr>
              <a:t> annotation</a:t>
            </a:r>
            <a:r>
              <a:rPr lang="en-US" sz="2500" smtClean="0">
                <a:solidFill>
                  <a:srgbClr val="000000"/>
                </a:solidFill>
                <a:latin typeface="Times New Roman" pitchFamily="18" charset="0"/>
              </a:rPr>
              <a:t> on the </a:t>
            </a:r>
            <a:r>
              <a:rPr lang="en-US" sz="2500" smtClean="0">
                <a:solidFill>
                  <a:srgbClr val="000000"/>
                </a:solidFill>
                <a:latin typeface="Lucida Console" pitchFamily="49" charset="0"/>
              </a:rPr>
              <a:t>WelcomeRESTXMLResource</a:t>
            </a:r>
            <a:r>
              <a:rPr lang="en-US" sz="2500" smtClean="0">
                <a:solidFill>
                  <a:srgbClr val="000000"/>
                </a:solidFill>
                <a:latin typeface="Times New Roman" pitchFamily="18" charset="0"/>
              </a:rPr>
              <a:t> class indicates the URI for accessing the web service.</a:t>
            </a:r>
          </a:p>
          <a:p>
            <a:pPr lvl="1" eaLnBrk="1" hangingPunct="1">
              <a:lnSpc>
                <a:spcPct val="90000"/>
              </a:lnSpc>
            </a:pPr>
            <a:r>
              <a:rPr lang="en-US" sz="2100" smtClean="0">
                <a:solidFill>
                  <a:srgbClr val="000000"/>
                </a:solidFill>
                <a:latin typeface="Times New Roman" pitchFamily="18" charset="0"/>
              </a:rPr>
              <a:t>This is appended to the web application project’s URL to invoke the service.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59395" name="Picture 1" descr="ch31imageslidesonly_Page_21.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60419" name="Picture 1" descr="ch31imageslidesonly_Page_22.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1267" name="Picture 1" descr="ch31imageslidesonly_Page_02.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31.7.1 </a:t>
            </a:r>
            <a:r>
              <a:rPr lang="en-US" smtClean="0">
                <a:solidFill>
                  <a:srgbClr val="33B38C"/>
                </a:solidFill>
                <a:latin typeface="Goudy Sans Medium"/>
              </a:rPr>
              <a:t>Creating a REST-Based XML Web Service (cont.)</a:t>
            </a:r>
          </a:p>
        </p:txBody>
      </p:sp>
      <p:sp>
        <p:nvSpPr>
          <p:cNvPr id="61444" name="Text Placeholder 2"/>
          <p:cNvSpPr>
            <a:spLocks noGrp="1"/>
          </p:cNvSpPr>
          <p:nvPr>
            <p:ph type="body" idx="1"/>
          </p:nvPr>
        </p:nvSpPr>
        <p:spPr/>
        <p:txBody>
          <a:bodyPr/>
          <a:lstStyle/>
          <a:p>
            <a:pPr eaLnBrk="1" hangingPunct="1"/>
            <a:r>
              <a:rPr lang="en-US" sz="2500" smtClean="0">
                <a:solidFill>
                  <a:srgbClr val="000000"/>
                </a:solidFill>
                <a:latin typeface="Times New Roman" pitchFamily="18" charset="0"/>
              </a:rPr>
              <a:t>Methods of the class can also use the </a:t>
            </a:r>
            <a:r>
              <a:rPr lang="en-US" sz="2500" smtClean="0">
                <a:solidFill>
                  <a:srgbClr val="000000"/>
                </a:solidFill>
                <a:latin typeface="Lucida Console" pitchFamily="49" charset="0"/>
              </a:rPr>
              <a:t>@Path</a:t>
            </a:r>
            <a:r>
              <a:rPr lang="en-US" sz="2500" smtClean="0">
                <a:solidFill>
                  <a:srgbClr val="000000"/>
                </a:solidFill>
                <a:latin typeface="Times New Roman" pitchFamily="18" charset="0"/>
              </a:rPr>
              <a:t> annotation.</a:t>
            </a:r>
          </a:p>
          <a:p>
            <a:pPr lvl="1" eaLnBrk="1" hangingPunct="1"/>
            <a:r>
              <a:rPr lang="en-US" sz="2100" smtClean="0">
                <a:solidFill>
                  <a:srgbClr val="000000"/>
                </a:solidFill>
                <a:latin typeface="Times New Roman" pitchFamily="18" charset="0"/>
              </a:rPr>
              <a:t>Parts of the path specified in curly braces indicate parameters—they are placeholders for values that are passed to the web service as part of the path.</a:t>
            </a:r>
          </a:p>
          <a:p>
            <a:pPr eaLnBrk="1" hangingPunct="1"/>
            <a:r>
              <a:rPr lang="en-US" sz="2500" smtClean="0">
                <a:solidFill>
                  <a:srgbClr val="000000"/>
                </a:solidFill>
                <a:latin typeface="Times New Roman" pitchFamily="18" charset="0"/>
              </a:rPr>
              <a:t>Arguments in a URL can be used as arguments to a web service method.</a:t>
            </a:r>
          </a:p>
          <a:p>
            <a:pPr lvl="1" eaLnBrk="1" hangingPunct="1"/>
            <a:r>
              <a:rPr lang="en-US" sz="2100" smtClean="0">
                <a:solidFill>
                  <a:srgbClr val="000000"/>
                </a:solidFill>
                <a:latin typeface="Times New Roman" pitchFamily="18" charset="0"/>
              </a:rPr>
              <a:t>To do so, you bind the parameters specified in the </a:t>
            </a:r>
            <a:r>
              <a:rPr lang="en-US" sz="2100" smtClean="0">
                <a:solidFill>
                  <a:srgbClr val="000000"/>
                </a:solidFill>
                <a:latin typeface="Lucida Console" pitchFamily="49" charset="0"/>
              </a:rPr>
              <a:t>@Path</a:t>
            </a:r>
            <a:r>
              <a:rPr lang="en-US" sz="2100" smtClean="0">
                <a:solidFill>
                  <a:srgbClr val="000000"/>
                </a:solidFill>
                <a:latin typeface="Times New Roman" pitchFamily="18" charset="0"/>
              </a:rPr>
              <a:t> specification to parameters of the web service method with the </a:t>
            </a:r>
            <a:r>
              <a:rPr lang="en-US" sz="2100" smtClean="0">
                <a:solidFill>
                  <a:srgbClr val="0000FF"/>
                </a:solidFill>
                <a:latin typeface="LucidaSansTypewriter" pitchFamily="49" charset="0"/>
              </a:rPr>
              <a:t>@PathParam</a:t>
            </a:r>
            <a:r>
              <a:rPr lang="en-US" sz="2100" smtClean="0">
                <a:solidFill>
                  <a:srgbClr val="0000FF"/>
                </a:solidFill>
                <a:latin typeface="Times New Roman" pitchFamily="18" charset="0"/>
              </a:rPr>
              <a:t> annotation</a:t>
            </a:r>
            <a:r>
              <a:rPr lang="en-US" sz="2100" smtClean="0">
                <a:solidFill>
                  <a:srgbClr val="000000"/>
                </a:solidFill>
                <a:latin typeface="Times New Roman" pitchFamily="18" charset="0"/>
              </a:rPr>
              <a:t>.</a:t>
            </a:r>
          </a:p>
          <a:p>
            <a:pPr lvl="1" eaLnBrk="1" hangingPunct="1"/>
            <a:r>
              <a:rPr lang="en-US" sz="2100" smtClean="0">
                <a:solidFill>
                  <a:srgbClr val="000000"/>
                </a:solidFill>
                <a:latin typeface="Times New Roman" pitchFamily="18" charset="0"/>
              </a:rPr>
              <a:t>When the request is received, the server passes the argument(s) in the URL to the appropriate parameter(s) in the web service method.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31.7.1 </a:t>
            </a:r>
            <a:r>
              <a:rPr lang="en-US" smtClean="0">
                <a:solidFill>
                  <a:srgbClr val="33B38C"/>
                </a:solidFill>
                <a:latin typeface="Goudy Sans Medium"/>
              </a:rPr>
              <a:t>Creating a REST-Based XML Web Service (cont.)</a:t>
            </a:r>
          </a:p>
        </p:txBody>
      </p:sp>
      <p:sp>
        <p:nvSpPr>
          <p:cNvPr id="62468" name="Text Placeholder 2"/>
          <p:cNvSpPr>
            <a:spLocks noGrp="1"/>
          </p:cNvSpPr>
          <p:nvPr>
            <p:ph type="body" idx="1"/>
          </p:nvPr>
        </p:nvSpPr>
        <p:spPr/>
        <p:txBody>
          <a:bodyPr/>
          <a:lstStyle/>
          <a:p>
            <a:pPr eaLnBrk="1" hangingPunct="1"/>
            <a:r>
              <a:rPr lang="en-US" smtClean="0">
                <a:solidFill>
                  <a:srgbClr val="000000"/>
                </a:solidFill>
                <a:latin typeface="Times New Roman" pitchFamily="18" charset="0"/>
              </a:rPr>
              <a:t>The </a:t>
            </a:r>
            <a:r>
              <a:rPr lang="en-US" smtClean="0">
                <a:solidFill>
                  <a:srgbClr val="0000FF"/>
                </a:solidFill>
                <a:latin typeface="LucidaSansTypewriter" pitchFamily="49" charset="0"/>
              </a:rPr>
              <a:t>@GET</a:t>
            </a:r>
            <a:r>
              <a:rPr lang="en-US" smtClean="0">
                <a:solidFill>
                  <a:srgbClr val="0000FF"/>
                </a:solidFill>
                <a:latin typeface="Times New Roman" pitchFamily="18" charset="0"/>
              </a:rPr>
              <a:t> annotation</a:t>
            </a:r>
            <a:r>
              <a:rPr lang="en-US" smtClean="0">
                <a:solidFill>
                  <a:srgbClr val="000000"/>
                </a:solidFill>
                <a:latin typeface="Times New Roman" pitchFamily="18" charset="0"/>
              </a:rPr>
              <a:t> denotes that this method is accessed via an HTTP </a:t>
            </a:r>
            <a:r>
              <a:rPr lang="en-US" smtClean="0">
                <a:solidFill>
                  <a:srgbClr val="000000"/>
                </a:solidFill>
                <a:latin typeface="Lucida Console" pitchFamily="49" charset="0"/>
              </a:rPr>
              <a:t>GET</a:t>
            </a:r>
            <a:r>
              <a:rPr lang="en-US" smtClean="0">
                <a:solidFill>
                  <a:srgbClr val="000000"/>
                </a:solidFill>
                <a:latin typeface="Times New Roman" pitchFamily="18" charset="0"/>
              </a:rPr>
              <a:t> request.</a:t>
            </a:r>
          </a:p>
          <a:p>
            <a:pPr eaLnBrk="1" hangingPunct="1"/>
            <a:r>
              <a:rPr lang="en-US" smtClean="0">
                <a:solidFill>
                  <a:srgbClr val="000000"/>
                </a:solidFill>
                <a:latin typeface="Times New Roman" pitchFamily="18" charset="0"/>
              </a:rPr>
              <a:t>The </a:t>
            </a:r>
            <a:r>
              <a:rPr lang="en-US" smtClean="0">
                <a:solidFill>
                  <a:srgbClr val="0000FF"/>
                </a:solidFill>
                <a:latin typeface="LucidaSansTypewriter" pitchFamily="49" charset="0"/>
              </a:rPr>
              <a:t>@Produces</a:t>
            </a:r>
            <a:r>
              <a:rPr lang="en-US" smtClean="0">
                <a:solidFill>
                  <a:srgbClr val="0000FF"/>
                </a:solidFill>
                <a:latin typeface="Times New Roman" pitchFamily="18" charset="0"/>
              </a:rPr>
              <a:t> annotation</a:t>
            </a:r>
            <a:r>
              <a:rPr lang="en-US" smtClean="0">
                <a:solidFill>
                  <a:srgbClr val="000000"/>
                </a:solidFill>
                <a:latin typeface="Times New Roman" pitchFamily="18" charset="0"/>
              </a:rPr>
              <a:t> denotes the content type returned to the client.</a:t>
            </a:r>
          </a:p>
          <a:p>
            <a:pPr lvl="1" eaLnBrk="1" hangingPunct="1"/>
            <a:r>
              <a:rPr lang="en-US" smtClean="0">
                <a:solidFill>
                  <a:srgbClr val="000000"/>
                </a:solidFill>
                <a:latin typeface="Times New Roman" pitchFamily="18" charset="0"/>
              </a:rPr>
              <a:t>It is possible to have multiple methods with the same HTTP method and path but different </a:t>
            </a:r>
            <a:r>
              <a:rPr lang="en-US" smtClean="0">
                <a:solidFill>
                  <a:srgbClr val="000000"/>
                </a:solidFill>
                <a:latin typeface="Lucida Console" pitchFamily="49" charset="0"/>
              </a:rPr>
              <a:t>@Produces</a:t>
            </a:r>
            <a:r>
              <a:rPr lang="en-US" smtClean="0">
                <a:solidFill>
                  <a:srgbClr val="000000"/>
                </a:solidFill>
                <a:latin typeface="Times New Roman" pitchFamily="18" charset="0"/>
              </a:rPr>
              <a:t> annotations, and JAX-RS will call the method matching the content type requested by the client.</a:t>
            </a:r>
          </a:p>
          <a:p>
            <a:pPr eaLnBrk="1" hangingPunct="1"/>
            <a:r>
              <a:rPr lang="en-US" smtClean="0">
                <a:solidFill>
                  <a:srgbClr val="000000"/>
                </a:solidFill>
                <a:latin typeface="Times New Roman" pitchFamily="18" charset="0"/>
              </a:rPr>
              <a:t>The </a:t>
            </a:r>
            <a:r>
              <a:rPr lang="en-US" smtClean="0">
                <a:solidFill>
                  <a:srgbClr val="0000FF"/>
                </a:solidFill>
                <a:latin typeface="LucidaSansTypewriter" pitchFamily="49" charset="0"/>
              </a:rPr>
              <a:t>@Consumes</a:t>
            </a:r>
            <a:r>
              <a:rPr lang="en-US" smtClean="0">
                <a:solidFill>
                  <a:srgbClr val="000000"/>
                </a:solidFill>
                <a:latin typeface="Times New Roman" pitchFamily="18" charset="0"/>
              </a:rPr>
              <a:t> </a:t>
            </a:r>
            <a:r>
              <a:rPr lang="en-US" smtClean="0">
                <a:solidFill>
                  <a:srgbClr val="0000FF"/>
                </a:solidFill>
                <a:latin typeface="Times New Roman" pitchFamily="18" charset="0"/>
              </a:rPr>
              <a:t>annotation</a:t>
            </a:r>
            <a:r>
              <a:rPr lang="en-US" smtClean="0">
                <a:solidFill>
                  <a:srgbClr val="000000"/>
                </a:solidFill>
                <a:latin typeface="Times New Roman" pitchFamily="18" charset="0"/>
              </a:rPr>
              <a:t> restricts the content type that the web service will accept from a client.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31.7.1 </a:t>
            </a:r>
            <a:r>
              <a:rPr lang="en-US" smtClean="0">
                <a:solidFill>
                  <a:srgbClr val="33B38C"/>
                </a:solidFill>
                <a:latin typeface="Goudy Sans Medium"/>
              </a:rPr>
              <a:t>Creating a REST-Based XML Web Service (cont.)</a:t>
            </a:r>
          </a:p>
        </p:txBody>
      </p:sp>
      <p:sp>
        <p:nvSpPr>
          <p:cNvPr id="63492" name="Text Placeholder 2"/>
          <p:cNvSpPr>
            <a:spLocks noGrp="1"/>
          </p:cNvSpPr>
          <p:nvPr>
            <p:ph type="body" idx="1"/>
          </p:nvPr>
        </p:nvSpPr>
        <p:spPr/>
        <p:txBody>
          <a:bodyPr/>
          <a:lstStyle/>
          <a:p>
            <a:pPr eaLnBrk="1" hangingPunct="1"/>
            <a:r>
              <a:rPr lang="en-US" smtClean="0">
                <a:solidFill>
                  <a:srgbClr val="0000FF"/>
                </a:solidFill>
                <a:latin typeface="LucidaSansTypewriter" pitchFamily="49" charset="0"/>
              </a:rPr>
              <a:t>JAXB</a:t>
            </a:r>
            <a:r>
              <a:rPr lang="en-US" smtClean="0">
                <a:solidFill>
                  <a:srgbClr val="0000FF"/>
                </a:solidFill>
                <a:latin typeface="Times New Roman" pitchFamily="18" charset="0"/>
              </a:rPr>
              <a:t> class</a:t>
            </a:r>
            <a:r>
              <a:rPr lang="en-US" smtClean="0">
                <a:solidFill>
                  <a:srgbClr val="000000"/>
                </a:solidFill>
                <a:latin typeface="Times New Roman" pitchFamily="18" charset="0"/>
              </a:rPr>
              <a:t> from package </a:t>
            </a:r>
            <a:r>
              <a:rPr lang="en-US" smtClean="0">
                <a:solidFill>
                  <a:srgbClr val="000000"/>
                </a:solidFill>
                <a:latin typeface="Lucida Console" pitchFamily="49" charset="0"/>
              </a:rPr>
              <a:t>javax.xml.bind</a:t>
            </a:r>
            <a:r>
              <a:rPr lang="en-US" smtClean="0">
                <a:solidFill>
                  <a:srgbClr val="000000"/>
                </a:solidFill>
                <a:latin typeface="Times New Roman" pitchFamily="18" charset="0"/>
              </a:rPr>
              <a:t>.</a:t>
            </a:r>
          </a:p>
          <a:p>
            <a:pPr lvl="1" eaLnBrk="1" hangingPunct="1"/>
            <a:r>
              <a:rPr lang="en-US" smtClean="0">
                <a:solidFill>
                  <a:srgbClr val="0000FF"/>
                </a:solidFill>
                <a:latin typeface="Times New Roman" pitchFamily="18" charset="0"/>
              </a:rPr>
              <a:t>JAXB (Java Architecture for XML Binding)</a:t>
            </a:r>
            <a:r>
              <a:rPr lang="en-US" smtClean="0">
                <a:solidFill>
                  <a:srgbClr val="000000"/>
                </a:solidFill>
                <a:latin typeface="Times New Roman" pitchFamily="18" charset="0"/>
              </a:rPr>
              <a:t> is a set of classes for converting POJOs to and from XML.</a:t>
            </a:r>
          </a:p>
          <a:p>
            <a:pPr lvl="1" eaLnBrk="1" hangingPunct="1"/>
            <a:r>
              <a:rPr lang="en-US" smtClean="0">
                <a:solidFill>
                  <a:srgbClr val="000000"/>
                </a:solidFill>
                <a:latin typeface="Lucida Console" pitchFamily="49" charset="0"/>
              </a:rPr>
              <a:t>JAXB</a:t>
            </a:r>
            <a:r>
              <a:rPr lang="en-US" smtClean="0">
                <a:solidFill>
                  <a:srgbClr val="000000"/>
                </a:solidFill>
                <a:latin typeface="Times New Roman" pitchFamily="18" charset="0"/>
              </a:rPr>
              <a:t> class contains easy-to-use wrappers for common operations.</a:t>
            </a:r>
          </a:p>
          <a:p>
            <a:pPr eaLnBrk="1" hangingPunct="1"/>
            <a:r>
              <a:rPr lang="en-US" smtClean="0">
                <a:solidFill>
                  <a:srgbClr val="000000"/>
                </a:solidFill>
                <a:latin typeface="Lucida Console" pitchFamily="49" charset="0"/>
              </a:rPr>
              <a:t>JAXB</a:t>
            </a:r>
            <a:r>
              <a:rPr lang="en-US" smtClean="0">
                <a:solidFill>
                  <a:srgbClr val="000000"/>
                </a:solidFill>
                <a:latin typeface="Times New Roman" pitchFamily="18" charset="0"/>
              </a:rPr>
              <a:t> </a:t>
            </a:r>
            <a:r>
              <a:rPr lang="en-US" smtClean="0">
                <a:solidFill>
                  <a:srgbClr val="000000"/>
                </a:solidFill>
                <a:latin typeface="Lucida Console" pitchFamily="49" charset="0"/>
              </a:rPr>
              <a:t>static</a:t>
            </a:r>
            <a:r>
              <a:rPr lang="en-US" smtClean="0">
                <a:solidFill>
                  <a:srgbClr val="000000"/>
                </a:solidFill>
                <a:latin typeface="Times New Roman" pitchFamily="18" charset="0"/>
              </a:rPr>
              <a:t> method </a:t>
            </a:r>
            <a:r>
              <a:rPr lang="en-US" smtClean="0">
                <a:solidFill>
                  <a:srgbClr val="0000FF"/>
                </a:solidFill>
                <a:latin typeface="LucidaSansTypewriter" pitchFamily="49" charset="0"/>
              </a:rPr>
              <a:t>marshal</a:t>
            </a:r>
            <a:r>
              <a:rPr lang="en-US" smtClean="0">
                <a:solidFill>
                  <a:srgbClr val="000000"/>
                </a:solidFill>
                <a:latin typeface="Times New Roman" pitchFamily="18" charset="0"/>
              </a:rPr>
              <a:t> converts its argument to XML format.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31.7.1 </a:t>
            </a:r>
            <a:r>
              <a:rPr lang="en-US" smtClean="0">
                <a:solidFill>
                  <a:srgbClr val="33B38C"/>
                </a:solidFill>
                <a:latin typeface="Goudy Sans Medium"/>
              </a:rPr>
              <a:t>Creating a REST-Based XML Web Service (cont.)</a:t>
            </a:r>
          </a:p>
        </p:txBody>
      </p:sp>
      <p:sp>
        <p:nvSpPr>
          <p:cNvPr id="64516" name="Text Placeholder 2"/>
          <p:cNvSpPr>
            <a:spLocks noGrp="1"/>
          </p:cNvSpPr>
          <p:nvPr>
            <p:ph type="body" idx="1"/>
          </p:nvPr>
        </p:nvSpPr>
        <p:spPr/>
        <p:txBody>
          <a:bodyPr/>
          <a:lstStyle/>
          <a:p>
            <a:pPr eaLnBrk="1" hangingPunct="1">
              <a:lnSpc>
                <a:spcPct val="90000"/>
              </a:lnSpc>
            </a:pPr>
            <a:r>
              <a:rPr lang="en-US" sz="2500" smtClean="0">
                <a:solidFill>
                  <a:srgbClr val="000000"/>
                </a:solidFill>
                <a:latin typeface="Times New Roman" pitchFamily="18" charset="0"/>
              </a:rPr>
              <a:t>GlassFish does not provide a testing facility for RESTful services, but NetBeans automatically generates a test page that can be accessed by right clicking the </a:t>
            </a:r>
            <a:r>
              <a:rPr lang="en-US" sz="2500" smtClean="0">
                <a:solidFill>
                  <a:srgbClr val="000000"/>
                </a:solidFill>
                <a:latin typeface="Arial" pitchFamily="34" charset="0"/>
              </a:rPr>
              <a:t>WelcomeRESTXML</a:t>
            </a:r>
            <a:r>
              <a:rPr lang="en-US" sz="2500" smtClean="0">
                <a:solidFill>
                  <a:srgbClr val="000000"/>
                </a:solidFill>
                <a:latin typeface="Times New Roman" pitchFamily="18" charset="0"/>
              </a:rPr>
              <a:t> node in the </a:t>
            </a:r>
            <a:r>
              <a:rPr lang="en-US" sz="2500" smtClean="0">
                <a:solidFill>
                  <a:srgbClr val="000000"/>
                </a:solidFill>
                <a:latin typeface="Arial" pitchFamily="34" charset="0"/>
              </a:rPr>
              <a:t>Projects</a:t>
            </a:r>
            <a:r>
              <a:rPr lang="en-US" sz="2500" smtClean="0">
                <a:solidFill>
                  <a:srgbClr val="000000"/>
                </a:solidFill>
                <a:latin typeface="Times New Roman" pitchFamily="18" charset="0"/>
              </a:rPr>
              <a:t> tab and selecting </a:t>
            </a:r>
            <a:r>
              <a:rPr lang="en-US" sz="2500" smtClean="0">
                <a:solidFill>
                  <a:srgbClr val="000000"/>
                </a:solidFill>
                <a:latin typeface="Arial" pitchFamily="34" charset="0"/>
              </a:rPr>
              <a:t>Test</a:t>
            </a:r>
            <a:r>
              <a:rPr lang="en-US" sz="2500" smtClean="0">
                <a:solidFill>
                  <a:srgbClr val="000000"/>
                </a:solidFill>
                <a:latin typeface="Times New Roman" pitchFamily="18" charset="0"/>
              </a:rPr>
              <a:t> </a:t>
            </a:r>
            <a:r>
              <a:rPr lang="en-US" sz="2500" smtClean="0">
                <a:solidFill>
                  <a:srgbClr val="000000"/>
                </a:solidFill>
                <a:latin typeface="Arial" pitchFamily="34" charset="0"/>
              </a:rPr>
              <a:t>RESTful</a:t>
            </a:r>
            <a:r>
              <a:rPr lang="en-US" sz="2500" smtClean="0">
                <a:solidFill>
                  <a:srgbClr val="000000"/>
                </a:solidFill>
                <a:latin typeface="Times New Roman" pitchFamily="18" charset="0"/>
              </a:rPr>
              <a:t> </a:t>
            </a:r>
            <a:r>
              <a:rPr lang="en-US" sz="2500" smtClean="0">
                <a:solidFill>
                  <a:srgbClr val="000000"/>
                </a:solidFill>
                <a:latin typeface="Arial" pitchFamily="34" charset="0"/>
              </a:rPr>
              <a:t>Web</a:t>
            </a:r>
            <a:r>
              <a:rPr lang="en-US" sz="2500" smtClean="0">
                <a:solidFill>
                  <a:srgbClr val="000000"/>
                </a:solidFill>
                <a:latin typeface="Times New Roman" pitchFamily="18" charset="0"/>
              </a:rPr>
              <a:t> </a:t>
            </a:r>
            <a:r>
              <a:rPr lang="en-US" sz="2500" smtClean="0">
                <a:solidFill>
                  <a:srgbClr val="000000"/>
                </a:solidFill>
                <a:latin typeface="Arial" pitchFamily="34" charset="0"/>
              </a:rPr>
              <a:t>Services</a:t>
            </a:r>
            <a:r>
              <a:rPr lang="en-US" sz="2500" smtClean="0">
                <a:solidFill>
                  <a:srgbClr val="000000"/>
                </a:solidFill>
                <a:latin typeface="Times New Roman" pitchFamily="18" charset="0"/>
              </a:rPr>
              <a:t>.</a:t>
            </a:r>
          </a:p>
          <a:p>
            <a:pPr eaLnBrk="1" hangingPunct="1">
              <a:lnSpc>
                <a:spcPct val="90000"/>
              </a:lnSpc>
            </a:pPr>
            <a:r>
              <a:rPr lang="en-US" sz="2500" smtClean="0">
                <a:solidFill>
                  <a:srgbClr val="000000"/>
                </a:solidFill>
                <a:latin typeface="Times New Roman" pitchFamily="18" charset="0"/>
              </a:rPr>
              <a:t>On the test page (Fig. 31.12), expand the </a:t>
            </a:r>
            <a:r>
              <a:rPr lang="en-US" sz="2500" smtClean="0">
                <a:solidFill>
                  <a:srgbClr val="000000"/>
                </a:solidFill>
                <a:latin typeface="Arial" pitchFamily="34" charset="0"/>
              </a:rPr>
              <a:t>welcome</a:t>
            </a:r>
            <a:r>
              <a:rPr lang="en-US" sz="2500" smtClean="0">
                <a:solidFill>
                  <a:srgbClr val="000000"/>
                </a:solidFill>
                <a:latin typeface="Times New Roman" pitchFamily="18" charset="0"/>
              </a:rPr>
              <a:t> element in the left column and select </a:t>
            </a:r>
            <a:r>
              <a:rPr lang="en-US" sz="2500" smtClean="0">
                <a:solidFill>
                  <a:srgbClr val="000000"/>
                </a:solidFill>
                <a:latin typeface="Arial" pitchFamily="34" charset="0"/>
              </a:rPr>
              <a:t>{name}</a:t>
            </a:r>
            <a:r>
              <a:rPr lang="en-US" sz="2500" smtClean="0">
                <a:solidFill>
                  <a:srgbClr val="000000"/>
                </a:solidFill>
                <a:latin typeface="Times New Roman" pitchFamily="18" charset="0"/>
              </a:rPr>
              <a:t>.</a:t>
            </a:r>
          </a:p>
          <a:p>
            <a:pPr eaLnBrk="1" hangingPunct="1">
              <a:lnSpc>
                <a:spcPct val="90000"/>
              </a:lnSpc>
            </a:pPr>
            <a:r>
              <a:rPr lang="en-US" sz="2500" smtClean="0">
                <a:solidFill>
                  <a:srgbClr val="000000"/>
                </a:solidFill>
                <a:latin typeface="Times New Roman" pitchFamily="18" charset="0"/>
              </a:rPr>
              <a:t>The right side of the page displays a form that allows you to choose the MIME type of the data (</a:t>
            </a:r>
            <a:r>
              <a:rPr lang="en-US" sz="2500" smtClean="0">
                <a:solidFill>
                  <a:srgbClr val="000000"/>
                </a:solidFill>
                <a:latin typeface="Lucida Console" pitchFamily="49" charset="0"/>
              </a:rPr>
              <a:t>application/xml</a:t>
            </a:r>
            <a:r>
              <a:rPr lang="en-US" sz="2500" smtClean="0">
                <a:solidFill>
                  <a:srgbClr val="000000"/>
                </a:solidFill>
                <a:latin typeface="Times New Roman" pitchFamily="18" charset="0"/>
              </a:rPr>
              <a:t> by default) and lets you enter the </a:t>
            </a:r>
            <a:r>
              <a:rPr lang="en-US" sz="2500" smtClean="0">
                <a:solidFill>
                  <a:srgbClr val="000000"/>
                </a:solidFill>
                <a:latin typeface="Lucida Console" pitchFamily="49" charset="0"/>
              </a:rPr>
              <a:t>name</a:t>
            </a:r>
            <a:r>
              <a:rPr lang="en-US" sz="2500" smtClean="0">
                <a:solidFill>
                  <a:srgbClr val="000000"/>
                </a:solidFill>
                <a:latin typeface="Times New Roman" pitchFamily="18" charset="0"/>
              </a:rPr>
              <a:t> parameter’s value.</a:t>
            </a:r>
          </a:p>
          <a:p>
            <a:pPr eaLnBrk="1" hangingPunct="1">
              <a:lnSpc>
                <a:spcPct val="90000"/>
              </a:lnSpc>
            </a:pPr>
            <a:r>
              <a:rPr lang="en-US" sz="2500" smtClean="0">
                <a:solidFill>
                  <a:srgbClr val="000000"/>
                </a:solidFill>
                <a:latin typeface="Times New Roman" pitchFamily="18" charset="0"/>
              </a:rPr>
              <a:t>Click the </a:t>
            </a:r>
            <a:r>
              <a:rPr lang="en-US" sz="2500" smtClean="0">
                <a:solidFill>
                  <a:srgbClr val="000000"/>
                </a:solidFill>
                <a:latin typeface="Arial" pitchFamily="34" charset="0"/>
              </a:rPr>
              <a:t>Test</a:t>
            </a:r>
            <a:r>
              <a:rPr lang="en-US" sz="2500" smtClean="0">
                <a:solidFill>
                  <a:srgbClr val="000000"/>
                </a:solidFill>
                <a:latin typeface="Times New Roman" pitchFamily="18" charset="0"/>
              </a:rPr>
              <a:t> button to invoke the web service and display the returned XML</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65539" name="Picture 1" descr="ch31imageslidesonly_Page_23.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31.7.1 </a:t>
            </a:r>
            <a:r>
              <a:rPr lang="en-US" smtClean="0">
                <a:solidFill>
                  <a:srgbClr val="33B38C"/>
                </a:solidFill>
                <a:latin typeface="Goudy Sans Medium"/>
              </a:rPr>
              <a:t>Creating a REST-Based XML Web Service (cont.)</a:t>
            </a:r>
          </a:p>
        </p:txBody>
      </p:sp>
      <p:sp>
        <p:nvSpPr>
          <p:cNvPr id="66564" name="Text Placeholder 2"/>
          <p:cNvSpPr>
            <a:spLocks noGrp="1"/>
          </p:cNvSpPr>
          <p:nvPr>
            <p:ph type="body" idx="1"/>
          </p:nvPr>
        </p:nvSpPr>
        <p:spPr/>
        <p:txBody>
          <a:bodyPr/>
          <a:lstStyle/>
          <a:p>
            <a:pPr eaLnBrk="1" hangingPunct="1">
              <a:lnSpc>
                <a:spcPct val="90000"/>
              </a:lnSpc>
            </a:pPr>
            <a:r>
              <a:rPr lang="en-US" sz="2500" smtClean="0">
                <a:solidFill>
                  <a:srgbClr val="000000"/>
                </a:solidFill>
                <a:latin typeface="Times New Roman" pitchFamily="18" charset="0"/>
              </a:rPr>
              <a:t>The test page shows several tabs containing the results and various other information. </a:t>
            </a:r>
          </a:p>
          <a:p>
            <a:pPr eaLnBrk="1" hangingPunct="1">
              <a:lnSpc>
                <a:spcPct val="90000"/>
              </a:lnSpc>
            </a:pPr>
            <a:r>
              <a:rPr lang="en-US" sz="2500" smtClean="0">
                <a:solidFill>
                  <a:srgbClr val="000000"/>
                </a:solidFill>
                <a:latin typeface="Times New Roman" pitchFamily="18" charset="0"/>
              </a:rPr>
              <a:t>The </a:t>
            </a:r>
            <a:r>
              <a:rPr lang="en-US" sz="2500" smtClean="0">
                <a:solidFill>
                  <a:srgbClr val="000000"/>
                </a:solidFill>
                <a:latin typeface="Arial" pitchFamily="34" charset="0"/>
              </a:rPr>
              <a:t>Raw Text</a:t>
            </a:r>
            <a:r>
              <a:rPr lang="en-US" sz="2500" smtClean="0">
                <a:solidFill>
                  <a:srgbClr val="000000"/>
                </a:solidFill>
                <a:latin typeface="Times New Roman" pitchFamily="18" charset="0"/>
              </a:rPr>
              <a:t> tab shows the actual XML response. </a:t>
            </a:r>
          </a:p>
          <a:p>
            <a:pPr eaLnBrk="1" hangingPunct="1">
              <a:lnSpc>
                <a:spcPct val="90000"/>
              </a:lnSpc>
            </a:pPr>
            <a:r>
              <a:rPr lang="en-US" sz="2500" smtClean="0">
                <a:solidFill>
                  <a:srgbClr val="000000"/>
                </a:solidFill>
                <a:latin typeface="Times New Roman" pitchFamily="18" charset="0"/>
              </a:rPr>
              <a:t>The </a:t>
            </a:r>
            <a:r>
              <a:rPr lang="en-US" sz="2500" smtClean="0">
                <a:solidFill>
                  <a:srgbClr val="000000"/>
                </a:solidFill>
                <a:latin typeface="Arial" pitchFamily="34" charset="0"/>
              </a:rPr>
              <a:t>Headers</a:t>
            </a:r>
            <a:r>
              <a:rPr lang="en-US" sz="2500" smtClean="0">
                <a:solidFill>
                  <a:srgbClr val="000000"/>
                </a:solidFill>
                <a:latin typeface="Times New Roman" pitchFamily="18" charset="0"/>
              </a:rPr>
              <a:t> tab shows the HTTP headers returned by the server. </a:t>
            </a:r>
          </a:p>
          <a:p>
            <a:pPr eaLnBrk="1" hangingPunct="1">
              <a:lnSpc>
                <a:spcPct val="90000"/>
              </a:lnSpc>
            </a:pPr>
            <a:r>
              <a:rPr lang="en-US" sz="2500" smtClean="0">
                <a:solidFill>
                  <a:srgbClr val="000000"/>
                </a:solidFill>
                <a:latin typeface="Times New Roman" pitchFamily="18" charset="0"/>
              </a:rPr>
              <a:t>The </a:t>
            </a:r>
            <a:r>
              <a:rPr lang="en-US" sz="2500" smtClean="0">
                <a:solidFill>
                  <a:srgbClr val="000000"/>
                </a:solidFill>
                <a:latin typeface="Arial" pitchFamily="34" charset="0"/>
              </a:rPr>
              <a:t>Http Monitor</a:t>
            </a:r>
            <a:r>
              <a:rPr lang="en-US" sz="2500" smtClean="0">
                <a:solidFill>
                  <a:srgbClr val="000000"/>
                </a:solidFill>
                <a:latin typeface="Times New Roman" pitchFamily="18" charset="0"/>
              </a:rPr>
              <a:t> tab shows a log of the HTTP transactions that took place to complete the request and response.</a:t>
            </a:r>
          </a:p>
          <a:p>
            <a:pPr eaLnBrk="1" hangingPunct="1">
              <a:lnSpc>
                <a:spcPct val="90000"/>
              </a:lnSpc>
            </a:pPr>
            <a:r>
              <a:rPr lang="en-US" sz="2500" smtClean="0">
                <a:solidFill>
                  <a:srgbClr val="000000"/>
                </a:solidFill>
                <a:latin typeface="Times New Roman" pitchFamily="18" charset="0"/>
              </a:rPr>
              <a:t>The test page provides its functionality by reading a WADL file from the server. </a:t>
            </a:r>
          </a:p>
          <a:p>
            <a:pPr lvl="1" eaLnBrk="1" hangingPunct="1">
              <a:lnSpc>
                <a:spcPct val="90000"/>
              </a:lnSpc>
            </a:pPr>
            <a:r>
              <a:rPr lang="en-US" sz="2100" smtClean="0">
                <a:solidFill>
                  <a:srgbClr val="0000FF"/>
                </a:solidFill>
                <a:latin typeface="Times New Roman" pitchFamily="18" charset="0"/>
              </a:rPr>
              <a:t>WADL (Web Application Description Language)</a:t>
            </a:r>
            <a:r>
              <a:rPr lang="en-US" sz="2100" smtClean="0">
                <a:solidFill>
                  <a:srgbClr val="000000"/>
                </a:solidFill>
                <a:latin typeface="Times New Roman" pitchFamily="18" charset="0"/>
              </a:rPr>
              <a:t> has similar design goals to WSDL, but describes RESTful services instead of SOAP services.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31.7.2 </a:t>
            </a:r>
            <a:r>
              <a:rPr lang="en-US" smtClean="0">
                <a:solidFill>
                  <a:srgbClr val="33B38C"/>
                </a:solidFill>
                <a:latin typeface="Goudy Sans Medium"/>
              </a:rPr>
              <a:t>Consuming a REST-Based XML Web Service</a:t>
            </a:r>
          </a:p>
        </p:txBody>
      </p:sp>
      <p:sp>
        <p:nvSpPr>
          <p:cNvPr id="67588" name="Text Placeholder 2"/>
          <p:cNvSpPr>
            <a:spLocks noGrp="1"/>
          </p:cNvSpPr>
          <p:nvPr>
            <p:ph type="body" idx="1"/>
          </p:nvPr>
        </p:nvSpPr>
        <p:spPr/>
        <p:txBody>
          <a:bodyPr/>
          <a:lstStyle/>
          <a:p>
            <a:pPr eaLnBrk="1" hangingPunct="1"/>
            <a:r>
              <a:rPr lang="en-US" smtClean="0">
                <a:solidFill>
                  <a:srgbClr val="000000"/>
                </a:solidFill>
                <a:latin typeface="Times New Roman" pitchFamily="18" charset="0"/>
              </a:rPr>
              <a:t>RESTful web services do not require web service references.</a:t>
            </a:r>
          </a:p>
          <a:p>
            <a:pPr eaLnBrk="1" hangingPunct="1"/>
            <a:r>
              <a:rPr lang="en-US" smtClean="0">
                <a:solidFill>
                  <a:srgbClr val="000000"/>
                </a:solidFill>
                <a:latin typeface="Times New Roman" pitchFamily="18" charset="0"/>
              </a:rPr>
              <a:t>As in the RESTful XML web service, we use the JAXB library. </a:t>
            </a:r>
          </a:p>
          <a:p>
            <a:pPr eaLnBrk="1" hangingPunct="1"/>
            <a:r>
              <a:rPr lang="en-US" smtClean="0">
                <a:solidFill>
                  <a:srgbClr val="000000"/>
                </a:solidFill>
                <a:latin typeface="Times New Roman" pitchFamily="18" charset="0"/>
              </a:rPr>
              <a:t>JAXB </a:t>
            </a:r>
            <a:r>
              <a:rPr lang="en-US" smtClean="0">
                <a:solidFill>
                  <a:srgbClr val="000000"/>
                </a:solidFill>
                <a:latin typeface="Lucida Console" pitchFamily="49" charset="0"/>
              </a:rPr>
              <a:t>static</a:t>
            </a:r>
            <a:r>
              <a:rPr lang="en-US" smtClean="0">
                <a:solidFill>
                  <a:srgbClr val="000000"/>
                </a:solidFill>
                <a:latin typeface="Times New Roman" pitchFamily="18" charset="0"/>
              </a:rPr>
              <a:t> method </a:t>
            </a:r>
            <a:r>
              <a:rPr lang="en-US" smtClean="0">
                <a:solidFill>
                  <a:srgbClr val="0000FF"/>
                </a:solidFill>
                <a:latin typeface="LucidaSansTypewriter" pitchFamily="49" charset="0"/>
              </a:rPr>
              <a:t>unmarshal</a:t>
            </a:r>
            <a:r>
              <a:rPr lang="en-US" smtClean="0">
                <a:solidFill>
                  <a:srgbClr val="000000"/>
                </a:solidFill>
                <a:latin typeface="Times New Roman" pitchFamily="18" charset="0"/>
              </a:rPr>
              <a:t> takes as arguments a file name or URL as a </a:t>
            </a:r>
            <a:r>
              <a:rPr lang="en-US" smtClean="0">
                <a:solidFill>
                  <a:srgbClr val="000000"/>
                </a:solidFill>
                <a:latin typeface="Lucida Console" pitchFamily="49" charset="0"/>
              </a:rPr>
              <a:t>String</a:t>
            </a:r>
            <a:r>
              <a:rPr lang="en-US" smtClean="0">
                <a:solidFill>
                  <a:srgbClr val="000000"/>
                </a:solidFill>
                <a:latin typeface="Times New Roman" pitchFamily="18" charset="0"/>
              </a:rPr>
              <a:t>, and a </a:t>
            </a:r>
            <a:r>
              <a:rPr lang="en-US" smtClean="0">
                <a:solidFill>
                  <a:srgbClr val="000000"/>
                </a:solidFill>
                <a:latin typeface="Lucida Console" pitchFamily="49" charset="0"/>
              </a:rPr>
              <a:t>Class&lt;T&gt;</a:t>
            </a:r>
            <a:r>
              <a:rPr lang="en-US" smtClean="0">
                <a:solidFill>
                  <a:srgbClr val="000000"/>
                </a:solidFill>
                <a:latin typeface="Times New Roman" pitchFamily="18" charset="0"/>
              </a:rPr>
              <a:t> object indicating the Java class to which the XML will be converted. </a:t>
            </a:r>
          </a:p>
          <a:p>
            <a:pPr eaLnBrk="1" hangingPunct="1"/>
            <a:endParaRPr lang="en-US" smtClean="0">
              <a:solidFill>
                <a:srgbClr val="000000"/>
              </a:solidFill>
              <a:latin typeface="Times New Roman"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68611" name="Picture 1" descr="ch31imageslidesonly_Page_24.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69635" name="Picture 1" descr="ch31imageslidesonly_Page_25.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70659" name="Picture 1" descr="ch31imageslidesonly_Page_26.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2291" name="Picture 1" descr="ch31imageslidesonly_Page_03.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31.8  </a:t>
            </a:r>
            <a:r>
              <a:rPr lang="en-US" smtClean="0">
                <a:solidFill>
                  <a:srgbClr val="3380E6"/>
                </a:solidFill>
                <a:latin typeface="Arial"/>
              </a:rPr>
              <a:t>Publishing and Consuming REST-Based JSON Web Services</a:t>
            </a:r>
          </a:p>
        </p:txBody>
      </p:sp>
      <p:sp>
        <p:nvSpPr>
          <p:cNvPr id="71684" name="Text Placeholder 2"/>
          <p:cNvSpPr>
            <a:spLocks noGrp="1"/>
          </p:cNvSpPr>
          <p:nvPr>
            <p:ph type="body" idx="1"/>
          </p:nvPr>
        </p:nvSpPr>
        <p:spPr/>
        <p:txBody>
          <a:bodyPr/>
          <a:lstStyle/>
          <a:p>
            <a:pPr eaLnBrk="1" hangingPunct="1">
              <a:lnSpc>
                <a:spcPct val="80000"/>
              </a:lnSpc>
            </a:pPr>
            <a:r>
              <a:rPr lang="en-US" sz="2500" smtClean="0">
                <a:solidFill>
                  <a:srgbClr val="000000"/>
                </a:solidFill>
                <a:latin typeface="Times New Roman" pitchFamily="18" charset="0"/>
              </a:rPr>
              <a:t>XML was designed primarily as a document interchange format.</a:t>
            </a:r>
          </a:p>
          <a:p>
            <a:pPr eaLnBrk="1" hangingPunct="1">
              <a:lnSpc>
                <a:spcPct val="80000"/>
              </a:lnSpc>
            </a:pPr>
            <a:r>
              <a:rPr lang="en-US" sz="2500" smtClean="0">
                <a:solidFill>
                  <a:srgbClr val="000000"/>
                </a:solidFill>
                <a:latin typeface="Times New Roman" pitchFamily="18" charset="0"/>
              </a:rPr>
              <a:t>JSON is designed as a </a:t>
            </a:r>
            <a:r>
              <a:rPr lang="en-US" sz="2500" i="1" smtClean="0">
                <a:solidFill>
                  <a:srgbClr val="000000"/>
                </a:solidFill>
                <a:latin typeface="Times New Roman" pitchFamily="18" charset="0"/>
              </a:rPr>
              <a:t>data exchange format. </a:t>
            </a:r>
          </a:p>
          <a:p>
            <a:pPr eaLnBrk="1" hangingPunct="1">
              <a:lnSpc>
                <a:spcPct val="80000"/>
              </a:lnSpc>
            </a:pPr>
            <a:r>
              <a:rPr lang="en-US" sz="2500" smtClean="0">
                <a:solidFill>
                  <a:srgbClr val="000000"/>
                </a:solidFill>
                <a:latin typeface="Times New Roman" pitchFamily="18" charset="0"/>
              </a:rPr>
              <a:t>Data structures in most programming languages do not map directly to XML constructs. </a:t>
            </a:r>
          </a:p>
          <a:p>
            <a:pPr eaLnBrk="1" hangingPunct="1">
              <a:lnSpc>
                <a:spcPct val="80000"/>
              </a:lnSpc>
            </a:pPr>
            <a:r>
              <a:rPr lang="en-US" sz="2500" smtClean="0">
                <a:solidFill>
                  <a:srgbClr val="000000"/>
                </a:solidFill>
                <a:latin typeface="Times New Roman" pitchFamily="18" charset="0"/>
              </a:rPr>
              <a:t>JSON is a subset of the JavaScript programming language, and its components—objects, arrays, strings, numbers—can be easily mapped to constructs in Java and other programming languages.</a:t>
            </a:r>
          </a:p>
          <a:p>
            <a:pPr eaLnBrk="1" hangingPunct="1">
              <a:lnSpc>
                <a:spcPct val="80000"/>
              </a:lnSpc>
            </a:pPr>
            <a:r>
              <a:rPr lang="en-US" sz="2500" smtClean="0">
                <a:solidFill>
                  <a:srgbClr val="000000"/>
                </a:solidFill>
                <a:latin typeface="Times New Roman" pitchFamily="18" charset="0"/>
              </a:rPr>
              <a:t>There are many open-source JSON libraries for Java and other languages; you can find a list of them at </a:t>
            </a:r>
            <a:r>
              <a:rPr lang="en-US" sz="2500" smtClean="0">
                <a:solidFill>
                  <a:srgbClr val="000000"/>
                </a:solidFill>
                <a:latin typeface="Lucida Console" pitchFamily="49" charset="0"/>
              </a:rPr>
              <a:t>json.org</a:t>
            </a:r>
            <a:r>
              <a:rPr lang="en-US" sz="2500" smtClean="0">
                <a:solidFill>
                  <a:srgbClr val="000000"/>
                </a:solidFill>
                <a:latin typeface="Times New Roman" pitchFamily="18" charset="0"/>
              </a:rPr>
              <a:t>. </a:t>
            </a:r>
          </a:p>
          <a:p>
            <a:pPr eaLnBrk="1" hangingPunct="1">
              <a:lnSpc>
                <a:spcPct val="80000"/>
              </a:lnSpc>
            </a:pPr>
            <a:r>
              <a:rPr lang="en-US" sz="2500" smtClean="0">
                <a:solidFill>
                  <a:srgbClr val="000000"/>
                </a:solidFill>
                <a:latin typeface="Times New Roman" pitchFamily="18" charset="0"/>
              </a:rPr>
              <a:t>We use the Gson library from </a:t>
            </a:r>
            <a:r>
              <a:rPr lang="en-US" sz="2500" smtClean="0">
                <a:solidFill>
                  <a:srgbClr val="000000"/>
                </a:solidFill>
                <a:latin typeface="Lucida Console" pitchFamily="49" charset="0"/>
              </a:rPr>
              <a:t>code.google.com/p/google-gson/</a:t>
            </a:r>
            <a:r>
              <a:rPr lang="en-US" sz="2500" smtClean="0">
                <a:solidFill>
                  <a:srgbClr val="000000"/>
                </a:solidFill>
                <a:latin typeface="Times New Roman" pitchFamily="18" charset="0"/>
              </a:rPr>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31.8.1 </a:t>
            </a:r>
            <a:r>
              <a:rPr lang="en-US" smtClean="0">
                <a:solidFill>
                  <a:srgbClr val="33B38C"/>
                </a:solidFill>
                <a:latin typeface="Goudy Sans Medium"/>
              </a:rPr>
              <a:t>Creating a REST-Based JSON Web Service</a:t>
            </a:r>
          </a:p>
        </p:txBody>
      </p:sp>
      <p:sp>
        <p:nvSpPr>
          <p:cNvPr id="72708" name="Text Placeholder 2"/>
          <p:cNvSpPr>
            <a:spLocks noGrp="1"/>
          </p:cNvSpPr>
          <p:nvPr>
            <p:ph type="body" idx="1"/>
          </p:nvPr>
        </p:nvSpPr>
        <p:spPr/>
        <p:txBody>
          <a:bodyPr/>
          <a:lstStyle/>
          <a:p>
            <a:pPr eaLnBrk="1" hangingPunct="1">
              <a:lnSpc>
                <a:spcPct val="80000"/>
              </a:lnSpc>
            </a:pPr>
            <a:r>
              <a:rPr lang="en-US" sz="2100" smtClean="0">
                <a:solidFill>
                  <a:srgbClr val="000000"/>
                </a:solidFill>
                <a:latin typeface="Times New Roman" pitchFamily="18" charset="0"/>
              </a:rPr>
              <a:t>You must download the Gson library’s JAR file, then add it to the project as a library. </a:t>
            </a:r>
          </a:p>
          <a:p>
            <a:pPr eaLnBrk="1" hangingPunct="1">
              <a:lnSpc>
                <a:spcPct val="80000"/>
              </a:lnSpc>
            </a:pPr>
            <a:r>
              <a:rPr lang="en-US" sz="2100" smtClean="0">
                <a:solidFill>
                  <a:srgbClr val="000000"/>
                </a:solidFill>
                <a:latin typeface="Times New Roman" pitchFamily="18" charset="0"/>
              </a:rPr>
              <a:t>To do so, right click your project’s </a:t>
            </a:r>
            <a:r>
              <a:rPr lang="en-US" sz="2100" smtClean="0">
                <a:solidFill>
                  <a:srgbClr val="000000"/>
                </a:solidFill>
                <a:latin typeface="Arial" pitchFamily="34" charset="0"/>
              </a:rPr>
              <a:t>Libraries</a:t>
            </a:r>
            <a:r>
              <a:rPr lang="en-US" sz="2100" smtClean="0">
                <a:solidFill>
                  <a:srgbClr val="000000"/>
                </a:solidFill>
                <a:latin typeface="Times New Roman" pitchFamily="18" charset="0"/>
              </a:rPr>
              <a:t> folder, select </a:t>
            </a:r>
            <a:r>
              <a:rPr lang="en-US" sz="2100" smtClean="0">
                <a:solidFill>
                  <a:srgbClr val="000000"/>
                </a:solidFill>
                <a:latin typeface="Arial" pitchFamily="34" charset="0"/>
              </a:rPr>
              <a:t>Add JAR/Folder…</a:t>
            </a:r>
            <a:r>
              <a:rPr lang="en-US" sz="2100" smtClean="0">
                <a:solidFill>
                  <a:srgbClr val="000000"/>
                </a:solidFill>
                <a:latin typeface="Times New Roman" pitchFamily="18" charset="0"/>
              </a:rPr>
              <a:t> locate the downloaded Gson JAR file and click </a:t>
            </a:r>
            <a:r>
              <a:rPr lang="en-US" sz="2100" smtClean="0">
                <a:solidFill>
                  <a:srgbClr val="000000"/>
                </a:solidFill>
                <a:latin typeface="Arial" pitchFamily="34" charset="0"/>
              </a:rPr>
              <a:t>Open</a:t>
            </a:r>
            <a:r>
              <a:rPr lang="en-US" sz="2100" smtClean="0">
                <a:solidFill>
                  <a:srgbClr val="000000"/>
                </a:solidFill>
                <a:latin typeface="Times New Roman" pitchFamily="18" charset="0"/>
              </a:rPr>
              <a:t>. </a:t>
            </a:r>
          </a:p>
          <a:p>
            <a:pPr eaLnBrk="1" hangingPunct="1">
              <a:lnSpc>
                <a:spcPct val="80000"/>
              </a:lnSpc>
            </a:pPr>
            <a:r>
              <a:rPr lang="en-US" sz="2100" smtClean="0">
                <a:solidFill>
                  <a:srgbClr val="000000"/>
                </a:solidFill>
                <a:latin typeface="Times New Roman" pitchFamily="18" charset="0"/>
              </a:rPr>
              <a:t>Note that the argument to the </a:t>
            </a:r>
            <a:r>
              <a:rPr lang="en-US" sz="2100" smtClean="0">
                <a:solidFill>
                  <a:srgbClr val="000000"/>
                </a:solidFill>
                <a:latin typeface="Lucida Console" pitchFamily="49" charset="0"/>
              </a:rPr>
              <a:t>@Produces</a:t>
            </a:r>
            <a:r>
              <a:rPr lang="en-US" sz="2100" smtClean="0">
                <a:solidFill>
                  <a:srgbClr val="000000"/>
                </a:solidFill>
                <a:latin typeface="Times New Roman" pitchFamily="18" charset="0"/>
              </a:rPr>
              <a:t> attribute is </a:t>
            </a:r>
            <a:r>
              <a:rPr lang="en-US" sz="2100" smtClean="0">
                <a:solidFill>
                  <a:srgbClr val="000000"/>
                </a:solidFill>
                <a:latin typeface="Lucida Console" pitchFamily="49" charset="0"/>
              </a:rPr>
              <a:t>"application/json"</a:t>
            </a:r>
            <a:r>
              <a:rPr lang="en-US" sz="2100" smtClean="0">
                <a:solidFill>
                  <a:srgbClr val="000000"/>
                </a:solidFill>
                <a:latin typeface="Times New Roman" pitchFamily="18" charset="0"/>
              </a:rPr>
              <a:t>.</a:t>
            </a:r>
          </a:p>
          <a:p>
            <a:pPr eaLnBrk="1" hangingPunct="1">
              <a:lnSpc>
                <a:spcPct val="80000"/>
              </a:lnSpc>
            </a:pPr>
            <a:r>
              <a:rPr lang="en-US" sz="2100" smtClean="0">
                <a:solidFill>
                  <a:srgbClr val="000000"/>
                </a:solidFill>
                <a:latin typeface="Times New Roman" pitchFamily="18" charset="0"/>
              </a:rPr>
              <a:t>JSON does not permit strings or numbers to stand on their own—they must be encapsulated in a composite data type.</a:t>
            </a:r>
          </a:p>
          <a:p>
            <a:pPr lvl="1" eaLnBrk="1" hangingPunct="1">
              <a:lnSpc>
                <a:spcPct val="80000"/>
              </a:lnSpc>
            </a:pPr>
            <a:r>
              <a:rPr lang="en-US" sz="1800" smtClean="0">
                <a:solidFill>
                  <a:srgbClr val="000000"/>
                </a:solidFill>
                <a:latin typeface="Times New Roman" pitchFamily="18" charset="0"/>
              </a:rPr>
              <a:t>So, we created class </a:t>
            </a:r>
            <a:r>
              <a:rPr lang="en-US" sz="1800" smtClean="0">
                <a:solidFill>
                  <a:srgbClr val="000000"/>
                </a:solidFill>
                <a:latin typeface="Lucida Console" pitchFamily="49" charset="0"/>
              </a:rPr>
              <a:t>TextMessage</a:t>
            </a:r>
            <a:r>
              <a:rPr lang="en-US" sz="1800" smtClean="0">
                <a:solidFill>
                  <a:srgbClr val="000000"/>
                </a:solidFill>
                <a:latin typeface="Times New Roman" pitchFamily="18" charset="0"/>
              </a:rPr>
              <a:t> to encapsulate the </a:t>
            </a:r>
            <a:r>
              <a:rPr lang="en-US" sz="1800" smtClean="0">
                <a:solidFill>
                  <a:srgbClr val="000000"/>
                </a:solidFill>
                <a:latin typeface="Lucida Console" pitchFamily="49" charset="0"/>
              </a:rPr>
              <a:t>String</a:t>
            </a:r>
            <a:r>
              <a:rPr lang="en-US" sz="1800" smtClean="0">
                <a:solidFill>
                  <a:srgbClr val="000000"/>
                </a:solidFill>
                <a:latin typeface="Times New Roman" pitchFamily="18" charset="0"/>
              </a:rPr>
              <a:t> representing the message.</a:t>
            </a:r>
          </a:p>
          <a:p>
            <a:pPr eaLnBrk="1" hangingPunct="1">
              <a:lnSpc>
                <a:spcPct val="80000"/>
              </a:lnSpc>
            </a:pPr>
            <a:r>
              <a:rPr lang="en-US" sz="2100" smtClean="0">
                <a:solidFill>
                  <a:srgbClr val="0000FF"/>
                </a:solidFill>
                <a:latin typeface="LucidaSansTypewriter" pitchFamily="49" charset="0"/>
              </a:rPr>
              <a:t>Gson</a:t>
            </a:r>
            <a:r>
              <a:rPr lang="en-US" sz="2100" smtClean="0">
                <a:solidFill>
                  <a:srgbClr val="000000"/>
                </a:solidFill>
                <a:latin typeface="Times New Roman" pitchFamily="18" charset="0"/>
              </a:rPr>
              <a:t> (from package </a:t>
            </a:r>
            <a:r>
              <a:rPr lang="en-US" sz="2100" smtClean="0">
                <a:solidFill>
                  <a:srgbClr val="000000"/>
                </a:solidFill>
                <a:latin typeface="Lucida Console" pitchFamily="49" charset="0"/>
              </a:rPr>
              <a:t>com.google.gson.Gson</a:t>
            </a:r>
            <a:r>
              <a:rPr lang="en-US" sz="2100" smtClean="0">
                <a:solidFill>
                  <a:srgbClr val="000000"/>
                </a:solidFill>
                <a:latin typeface="Times New Roman" pitchFamily="18" charset="0"/>
              </a:rPr>
              <a:t>) method </a:t>
            </a:r>
            <a:r>
              <a:rPr lang="en-US" sz="2100" smtClean="0">
                <a:solidFill>
                  <a:srgbClr val="0000FF"/>
                </a:solidFill>
                <a:latin typeface="LucidaSansTypewriter" pitchFamily="49" charset="0"/>
              </a:rPr>
              <a:t>toJson</a:t>
            </a:r>
            <a:r>
              <a:rPr lang="en-US" sz="2100" smtClean="0">
                <a:solidFill>
                  <a:srgbClr val="000000"/>
                </a:solidFill>
                <a:latin typeface="Times New Roman" pitchFamily="18" charset="0"/>
              </a:rPr>
              <a:t> converts an object into its JSON </a:t>
            </a:r>
            <a:r>
              <a:rPr lang="en-US" sz="2100" smtClean="0">
                <a:solidFill>
                  <a:srgbClr val="000000"/>
                </a:solidFill>
                <a:latin typeface="Lucida Console" pitchFamily="49" charset="0"/>
              </a:rPr>
              <a:t>String</a:t>
            </a:r>
            <a:r>
              <a:rPr lang="en-US" sz="2100" smtClean="0">
                <a:solidFill>
                  <a:srgbClr val="000000"/>
                </a:solidFill>
                <a:latin typeface="Times New Roman" pitchFamily="18" charset="0"/>
              </a:rPr>
              <a:t> representation.</a:t>
            </a:r>
          </a:p>
          <a:p>
            <a:pPr eaLnBrk="1" hangingPunct="1">
              <a:lnSpc>
                <a:spcPct val="80000"/>
              </a:lnSpc>
            </a:pPr>
            <a:r>
              <a:rPr lang="en-US" sz="2100" smtClean="0">
                <a:solidFill>
                  <a:srgbClr val="000000"/>
                </a:solidFill>
                <a:latin typeface="Times New Roman" pitchFamily="18" charset="0"/>
              </a:rPr>
              <a:t>RESTful services returning JSON can be tested in the same way as those returning XML.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73731" name="Picture 1" descr="ch31imageslidesonly_Page_27.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74755" name="Picture 1" descr="ch31imageslidesonly_Page_28.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31.8.2 </a:t>
            </a:r>
            <a:r>
              <a:rPr lang="en-US" smtClean="0">
                <a:solidFill>
                  <a:srgbClr val="33B38C"/>
                </a:solidFill>
                <a:latin typeface="Goudy Sans Medium"/>
              </a:rPr>
              <a:t>Consuming a REST-Based JSON Web Service</a:t>
            </a:r>
          </a:p>
        </p:txBody>
      </p:sp>
      <p:sp>
        <p:nvSpPr>
          <p:cNvPr id="75780" name="Text Placeholder 2"/>
          <p:cNvSpPr>
            <a:spLocks noGrp="1"/>
          </p:cNvSpPr>
          <p:nvPr>
            <p:ph type="body" idx="1"/>
          </p:nvPr>
        </p:nvSpPr>
        <p:spPr/>
        <p:txBody>
          <a:bodyPr/>
          <a:lstStyle/>
          <a:p>
            <a:pPr eaLnBrk="1" hangingPunct="1"/>
            <a:r>
              <a:rPr lang="en-US" smtClean="0">
                <a:solidFill>
                  <a:srgbClr val="000000"/>
                </a:solidFill>
                <a:latin typeface="Lucida Console" pitchFamily="49" charset="0"/>
              </a:rPr>
              <a:t>URL</a:t>
            </a:r>
            <a:r>
              <a:rPr lang="en-US" smtClean="0">
                <a:solidFill>
                  <a:srgbClr val="000000"/>
                </a:solidFill>
                <a:latin typeface="Times New Roman" pitchFamily="18" charset="0"/>
              </a:rPr>
              <a:t> method </a:t>
            </a:r>
            <a:r>
              <a:rPr lang="en-US" smtClean="0">
                <a:solidFill>
                  <a:srgbClr val="0000FF"/>
                </a:solidFill>
                <a:latin typeface="LucidaSansTypewriter" pitchFamily="49" charset="0"/>
              </a:rPr>
              <a:t>openStream</a:t>
            </a:r>
            <a:r>
              <a:rPr lang="en-US" smtClean="0">
                <a:solidFill>
                  <a:srgbClr val="000000"/>
                </a:solidFill>
                <a:latin typeface="Times New Roman" pitchFamily="18" charset="0"/>
              </a:rPr>
              <a:t> invokes the web service and obtains an </a:t>
            </a:r>
            <a:r>
              <a:rPr lang="en-US" smtClean="0">
                <a:solidFill>
                  <a:srgbClr val="000000"/>
                </a:solidFill>
                <a:latin typeface="Lucida Console" pitchFamily="49" charset="0"/>
              </a:rPr>
              <a:t>InputStream</a:t>
            </a:r>
            <a:r>
              <a:rPr lang="en-US" smtClean="0">
                <a:solidFill>
                  <a:srgbClr val="000000"/>
                </a:solidFill>
                <a:latin typeface="Times New Roman" pitchFamily="18" charset="0"/>
              </a:rPr>
              <a:t> from which the client can read the response.</a:t>
            </a:r>
          </a:p>
          <a:p>
            <a:pPr eaLnBrk="1" hangingPunct="1"/>
            <a:r>
              <a:rPr lang="en-US" smtClean="0">
                <a:solidFill>
                  <a:srgbClr val="000000"/>
                </a:solidFill>
                <a:latin typeface="Times New Roman" pitchFamily="18" charset="0"/>
              </a:rPr>
              <a:t>We wrap the </a:t>
            </a:r>
            <a:r>
              <a:rPr lang="en-US" smtClean="0">
                <a:solidFill>
                  <a:srgbClr val="000000"/>
                </a:solidFill>
                <a:latin typeface="Lucida Console" pitchFamily="49" charset="0"/>
              </a:rPr>
              <a:t>InputStream</a:t>
            </a:r>
            <a:r>
              <a:rPr lang="en-US" smtClean="0">
                <a:solidFill>
                  <a:srgbClr val="000000"/>
                </a:solidFill>
                <a:latin typeface="Times New Roman" pitchFamily="18" charset="0"/>
              </a:rPr>
              <a:t> in an </a:t>
            </a:r>
            <a:r>
              <a:rPr lang="en-US" smtClean="0">
                <a:solidFill>
                  <a:srgbClr val="000000"/>
                </a:solidFill>
                <a:latin typeface="Lucida Console" pitchFamily="49" charset="0"/>
              </a:rPr>
              <a:t>InputStreamReader</a:t>
            </a:r>
            <a:r>
              <a:rPr lang="en-US" smtClean="0">
                <a:solidFill>
                  <a:srgbClr val="000000"/>
                </a:solidFill>
                <a:latin typeface="Times New Roman" pitchFamily="18" charset="0"/>
              </a:rPr>
              <a:t> so it can be passed as the first argument to the </a:t>
            </a:r>
            <a:r>
              <a:rPr lang="en-US" smtClean="0">
                <a:solidFill>
                  <a:srgbClr val="000000"/>
                </a:solidFill>
                <a:latin typeface="Lucida Console" pitchFamily="49" charset="0"/>
              </a:rPr>
              <a:t>Gson</a:t>
            </a:r>
            <a:r>
              <a:rPr lang="en-US" smtClean="0">
                <a:solidFill>
                  <a:srgbClr val="000000"/>
                </a:solidFill>
                <a:latin typeface="Times New Roman" pitchFamily="18" charset="0"/>
              </a:rPr>
              <a:t> class’s </a:t>
            </a:r>
            <a:r>
              <a:rPr lang="en-US" smtClean="0">
                <a:solidFill>
                  <a:srgbClr val="0000FF"/>
                </a:solidFill>
                <a:latin typeface="LucidaSansTypewriter" pitchFamily="49" charset="0"/>
              </a:rPr>
              <a:t>fromJson</a:t>
            </a:r>
            <a:r>
              <a:rPr lang="en-US" smtClean="0">
                <a:solidFill>
                  <a:srgbClr val="000000"/>
                </a:solidFill>
                <a:latin typeface="Times New Roman" pitchFamily="18" charset="0"/>
              </a:rPr>
              <a:t> method.</a:t>
            </a:r>
          </a:p>
          <a:p>
            <a:pPr lvl="1" eaLnBrk="1" hangingPunct="1"/>
            <a:r>
              <a:rPr lang="en-US" smtClean="0">
                <a:solidFill>
                  <a:srgbClr val="000000"/>
                </a:solidFill>
                <a:latin typeface="Times New Roman" pitchFamily="18" charset="0"/>
              </a:rPr>
              <a:t>The method we use takes as arguments a </a:t>
            </a:r>
            <a:r>
              <a:rPr lang="en-US" smtClean="0">
                <a:solidFill>
                  <a:srgbClr val="000000"/>
                </a:solidFill>
                <a:latin typeface="Lucida Console" pitchFamily="49" charset="0"/>
              </a:rPr>
              <a:t>Reader</a:t>
            </a:r>
            <a:r>
              <a:rPr lang="en-US" smtClean="0">
                <a:solidFill>
                  <a:srgbClr val="000000"/>
                </a:solidFill>
                <a:latin typeface="Times New Roman" pitchFamily="18" charset="0"/>
              </a:rPr>
              <a:t> from which to read a JSON </a:t>
            </a:r>
            <a:r>
              <a:rPr lang="en-US" smtClean="0">
                <a:solidFill>
                  <a:srgbClr val="000000"/>
                </a:solidFill>
                <a:latin typeface="Lucida Console" pitchFamily="49" charset="0"/>
              </a:rPr>
              <a:t>String</a:t>
            </a:r>
            <a:r>
              <a:rPr lang="en-US" smtClean="0">
                <a:solidFill>
                  <a:srgbClr val="000000"/>
                </a:solidFill>
                <a:latin typeface="Times New Roman" pitchFamily="18" charset="0"/>
              </a:rPr>
              <a:t> and a </a:t>
            </a:r>
            <a:r>
              <a:rPr lang="en-US" smtClean="0">
                <a:solidFill>
                  <a:srgbClr val="000000"/>
                </a:solidFill>
                <a:latin typeface="Lucida Console" pitchFamily="49" charset="0"/>
              </a:rPr>
              <a:t>Class&lt;T&gt;</a:t>
            </a:r>
            <a:r>
              <a:rPr lang="en-US" smtClean="0">
                <a:solidFill>
                  <a:srgbClr val="000000"/>
                </a:solidFill>
                <a:latin typeface="Times New Roman" pitchFamily="18" charset="0"/>
              </a:rPr>
              <a:t> object indicating the Java class to which the JSON </a:t>
            </a:r>
            <a:r>
              <a:rPr lang="en-US" smtClean="0">
                <a:solidFill>
                  <a:srgbClr val="000000"/>
                </a:solidFill>
                <a:latin typeface="Lucida Console" pitchFamily="49" charset="0"/>
              </a:rPr>
              <a:t>String</a:t>
            </a:r>
            <a:r>
              <a:rPr lang="en-US" smtClean="0">
                <a:solidFill>
                  <a:srgbClr val="000000"/>
                </a:solidFill>
                <a:latin typeface="Times New Roman" pitchFamily="18" charset="0"/>
              </a:rPr>
              <a:t> will be converted.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76803" name="Picture 1" descr="ch31imageslidesonly_Page_29.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77827" name="Picture 1" descr="ch31imageslidesonly_Page_30.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78851" name="Picture 1" descr="ch31imageslidesonly_Page_31.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79875" name="Picture 1" descr="ch31imageslidesonly_Page_32.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31.9  </a:t>
            </a:r>
            <a:r>
              <a:rPr lang="en-US" smtClean="0">
                <a:solidFill>
                  <a:srgbClr val="3380E6"/>
                </a:solidFill>
                <a:latin typeface="Arial"/>
              </a:rPr>
              <a:t>Session Tracking in a SOAP-Based Web Service</a:t>
            </a:r>
          </a:p>
        </p:txBody>
      </p:sp>
      <p:sp>
        <p:nvSpPr>
          <p:cNvPr id="80900" name="Text Placeholder 2"/>
          <p:cNvSpPr>
            <a:spLocks noGrp="1"/>
          </p:cNvSpPr>
          <p:nvPr>
            <p:ph type="body" idx="1"/>
          </p:nvPr>
        </p:nvSpPr>
        <p:spPr/>
        <p:txBody>
          <a:bodyPr/>
          <a:lstStyle/>
          <a:p>
            <a:pPr eaLnBrk="1" hangingPunct="1"/>
            <a:r>
              <a:rPr lang="en-US" smtClean="0">
                <a:solidFill>
                  <a:srgbClr val="000000"/>
                </a:solidFill>
                <a:latin typeface="Times New Roman" pitchFamily="18" charset="0"/>
              </a:rPr>
              <a:t>Section 29.7 described the advantages of using session tracking to maintain client-state information so you can personalize the users’ browsing experiences. </a:t>
            </a:r>
          </a:p>
          <a:p>
            <a:pPr eaLnBrk="1" hangingPunct="1"/>
            <a:r>
              <a:rPr lang="en-US" smtClean="0">
                <a:solidFill>
                  <a:srgbClr val="000000"/>
                </a:solidFill>
                <a:latin typeface="Times New Roman" pitchFamily="18" charset="0"/>
              </a:rPr>
              <a:t>Now we’ll incorporate session tracking into a web service. </a:t>
            </a:r>
          </a:p>
          <a:p>
            <a:pPr eaLnBrk="1" hangingPunct="1"/>
            <a:r>
              <a:rPr lang="en-US" smtClean="0">
                <a:solidFill>
                  <a:srgbClr val="000000"/>
                </a:solidFill>
                <a:latin typeface="Times New Roman" pitchFamily="18" charset="0"/>
              </a:rPr>
              <a:t>Storing session information also enables a web service to distinguish between clients.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3315" name="Picture 1" descr="ch31imageslidesonly_Page_04.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31.9.1 </a:t>
            </a:r>
            <a:r>
              <a:rPr lang="en-US" smtClean="0">
                <a:solidFill>
                  <a:srgbClr val="33B38C"/>
                </a:solidFill>
                <a:latin typeface="Goudy Sans Medium"/>
              </a:rPr>
              <a:t>Creating a </a:t>
            </a:r>
            <a:r>
              <a:rPr lang="en-US" smtClean="0">
                <a:solidFill>
                  <a:srgbClr val="33B38C"/>
                </a:solidFill>
                <a:latin typeface="Lucida Console"/>
              </a:rPr>
              <a:t>Blackjack</a:t>
            </a:r>
            <a:r>
              <a:rPr lang="en-US" smtClean="0">
                <a:solidFill>
                  <a:srgbClr val="33B38C"/>
                </a:solidFill>
                <a:latin typeface="Goudy Sans Medium"/>
              </a:rPr>
              <a:t> Web Service</a:t>
            </a:r>
          </a:p>
        </p:txBody>
      </p:sp>
      <p:sp>
        <p:nvSpPr>
          <p:cNvPr id="81924" name="Text Placeholder 2"/>
          <p:cNvSpPr>
            <a:spLocks noGrp="1"/>
          </p:cNvSpPr>
          <p:nvPr>
            <p:ph type="body" idx="1"/>
          </p:nvPr>
        </p:nvSpPr>
        <p:spPr/>
        <p:txBody>
          <a:bodyPr/>
          <a:lstStyle/>
          <a:p>
            <a:pPr eaLnBrk="1" hangingPunct="1">
              <a:lnSpc>
                <a:spcPct val="80000"/>
              </a:lnSpc>
            </a:pPr>
            <a:r>
              <a:rPr lang="en-US" sz="2300" smtClean="0">
                <a:solidFill>
                  <a:srgbClr val="000000"/>
                </a:solidFill>
                <a:latin typeface="Times New Roman" pitchFamily="18" charset="0"/>
              </a:rPr>
              <a:t>Our next example is a web service that assists you in developing a blackjack card game.</a:t>
            </a:r>
          </a:p>
          <a:p>
            <a:pPr eaLnBrk="1" hangingPunct="1">
              <a:lnSpc>
                <a:spcPct val="80000"/>
              </a:lnSpc>
            </a:pPr>
            <a:r>
              <a:rPr lang="en-US" sz="2300" smtClean="0">
                <a:solidFill>
                  <a:srgbClr val="000000"/>
                </a:solidFill>
                <a:latin typeface="Times New Roman" pitchFamily="18" charset="0"/>
              </a:rPr>
              <a:t>The </a:t>
            </a:r>
            <a:r>
              <a:rPr lang="en-US" sz="2300" smtClean="0">
                <a:solidFill>
                  <a:srgbClr val="000000"/>
                </a:solidFill>
                <a:latin typeface="Lucida Console" pitchFamily="49" charset="0"/>
              </a:rPr>
              <a:t>Blackjack</a:t>
            </a:r>
            <a:r>
              <a:rPr lang="en-US" sz="2300" smtClean="0">
                <a:solidFill>
                  <a:srgbClr val="000000"/>
                </a:solidFill>
                <a:latin typeface="Times New Roman" pitchFamily="18" charset="0"/>
              </a:rPr>
              <a:t> web service (Fig. 31.16) provides web methods to shuffle a deck of cards, deal a card from the deck and evaluate a hand of cards.</a:t>
            </a:r>
          </a:p>
          <a:p>
            <a:pPr eaLnBrk="1" hangingPunct="1">
              <a:lnSpc>
                <a:spcPct val="80000"/>
              </a:lnSpc>
            </a:pPr>
            <a:r>
              <a:rPr lang="en-US" sz="2300" smtClean="0">
                <a:solidFill>
                  <a:srgbClr val="000000"/>
                </a:solidFill>
                <a:latin typeface="Times New Roman" pitchFamily="18" charset="0"/>
              </a:rPr>
              <a:t>The web service (Fig. 31.16) stores each card as a </a:t>
            </a:r>
            <a:r>
              <a:rPr lang="en-US" sz="2300" smtClean="0">
                <a:solidFill>
                  <a:srgbClr val="000000"/>
                </a:solidFill>
                <a:latin typeface="Lucida Console" pitchFamily="49" charset="0"/>
              </a:rPr>
              <a:t>String</a:t>
            </a:r>
            <a:r>
              <a:rPr lang="en-US" sz="2300" smtClean="0">
                <a:solidFill>
                  <a:srgbClr val="000000"/>
                </a:solidFill>
                <a:latin typeface="Times New Roman" pitchFamily="18" charset="0"/>
              </a:rPr>
              <a:t> consisting of a number, </a:t>
            </a:r>
            <a:r>
              <a:rPr lang="en-US" sz="2300" smtClean="0">
                <a:solidFill>
                  <a:srgbClr val="000000"/>
                </a:solidFill>
                <a:latin typeface="Lucida Console" pitchFamily="49" charset="0"/>
              </a:rPr>
              <a:t>1</a:t>
            </a:r>
            <a:r>
              <a:rPr lang="en-US" sz="2300" smtClean="0">
                <a:solidFill>
                  <a:srgbClr val="000000"/>
                </a:solidFill>
                <a:latin typeface="Times New Roman" pitchFamily="18" charset="0"/>
              </a:rPr>
              <a:t>–</a:t>
            </a:r>
            <a:r>
              <a:rPr lang="en-US" sz="2300" smtClean="0">
                <a:solidFill>
                  <a:srgbClr val="000000"/>
                </a:solidFill>
                <a:latin typeface="Lucida Console" pitchFamily="49" charset="0"/>
              </a:rPr>
              <a:t>13</a:t>
            </a:r>
            <a:r>
              <a:rPr lang="en-US" sz="2300" smtClean="0">
                <a:solidFill>
                  <a:srgbClr val="000000"/>
                </a:solidFill>
                <a:latin typeface="Times New Roman" pitchFamily="18" charset="0"/>
              </a:rPr>
              <a:t>, representing the card’s face (ace through king, respectively), followed by a space and a digit, </a:t>
            </a:r>
            <a:r>
              <a:rPr lang="en-US" sz="2300" smtClean="0">
                <a:solidFill>
                  <a:srgbClr val="000000"/>
                </a:solidFill>
                <a:latin typeface="Lucida Console" pitchFamily="49" charset="0"/>
              </a:rPr>
              <a:t>0</a:t>
            </a:r>
            <a:r>
              <a:rPr lang="en-US" sz="2300" smtClean="0">
                <a:solidFill>
                  <a:srgbClr val="000000"/>
                </a:solidFill>
                <a:latin typeface="Times New Roman" pitchFamily="18" charset="0"/>
              </a:rPr>
              <a:t>–</a:t>
            </a:r>
            <a:r>
              <a:rPr lang="en-US" sz="2300" smtClean="0">
                <a:solidFill>
                  <a:srgbClr val="000000"/>
                </a:solidFill>
                <a:latin typeface="Lucida Console" pitchFamily="49" charset="0"/>
              </a:rPr>
              <a:t>3</a:t>
            </a:r>
            <a:r>
              <a:rPr lang="en-US" sz="2300" smtClean="0">
                <a:solidFill>
                  <a:srgbClr val="000000"/>
                </a:solidFill>
                <a:latin typeface="Times New Roman" pitchFamily="18" charset="0"/>
              </a:rPr>
              <a:t>, representing the card’s suit (hearts, diamonds, clubs or spades, respectively).</a:t>
            </a:r>
          </a:p>
          <a:p>
            <a:pPr eaLnBrk="1" hangingPunct="1">
              <a:lnSpc>
                <a:spcPct val="80000"/>
              </a:lnSpc>
            </a:pPr>
            <a:r>
              <a:rPr lang="en-US" sz="2300" smtClean="0">
                <a:solidFill>
                  <a:srgbClr val="000000"/>
                </a:solidFill>
                <a:latin typeface="Times New Roman" pitchFamily="18" charset="0"/>
              </a:rPr>
              <a:t>For example, the jack of clubs is represented as </a:t>
            </a:r>
            <a:r>
              <a:rPr lang="en-US" sz="2300" smtClean="0">
                <a:solidFill>
                  <a:srgbClr val="000000"/>
                </a:solidFill>
                <a:latin typeface="Lucida Console" pitchFamily="49" charset="0"/>
              </a:rPr>
              <a:t>"11 2"</a:t>
            </a:r>
            <a:r>
              <a:rPr lang="en-US" sz="2300" smtClean="0">
                <a:solidFill>
                  <a:srgbClr val="000000"/>
                </a:solidFill>
                <a:latin typeface="Times New Roman" pitchFamily="18" charset="0"/>
              </a:rPr>
              <a:t> and the two of hearts as </a:t>
            </a:r>
            <a:r>
              <a:rPr lang="en-US" sz="2300" smtClean="0">
                <a:solidFill>
                  <a:srgbClr val="000000"/>
                </a:solidFill>
                <a:latin typeface="Lucida Console" pitchFamily="49" charset="0"/>
              </a:rPr>
              <a:t>"2 0"</a:t>
            </a:r>
            <a:r>
              <a:rPr lang="en-US" sz="2300" smtClean="0">
                <a:solidFill>
                  <a:srgbClr val="000000"/>
                </a:solidFill>
                <a:latin typeface="Times New Roman" pitchFamily="18" charset="0"/>
              </a:rPr>
              <a:t>.</a:t>
            </a:r>
          </a:p>
          <a:p>
            <a:pPr eaLnBrk="1" hangingPunct="1">
              <a:lnSpc>
                <a:spcPct val="80000"/>
              </a:lnSpc>
            </a:pPr>
            <a:r>
              <a:rPr lang="en-US" sz="2300" smtClean="0">
                <a:solidFill>
                  <a:srgbClr val="000000"/>
                </a:solidFill>
                <a:latin typeface="Times New Roman" pitchFamily="18" charset="0"/>
              </a:rPr>
              <a:t>To create and deploy this web service, follow the steps that we presented in Sections 31.6.2–31.6.3 for the </a:t>
            </a:r>
            <a:r>
              <a:rPr lang="en-US" sz="2300" smtClean="0">
                <a:solidFill>
                  <a:srgbClr val="000000"/>
                </a:solidFill>
                <a:latin typeface="Lucida Console" pitchFamily="49" charset="0"/>
              </a:rPr>
              <a:t>WelcomeSOAP</a:t>
            </a:r>
            <a:r>
              <a:rPr lang="en-US" sz="2300" smtClean="0">
                <a:solidFill>
                  <a:srgbClr val="000000"/>
                </a:solidFill>
                <a:latin typeface="Times New Roman" pitchFamily="18" charset="0"/>
              </a:rPr>
              <a:t> service.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82947" name="Picture 1" descr="ch31imageslidesonly_Page_33.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83971" name="Picture 1" descr="ch31imageslidesonly_Page_34.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84995" name="Picture 1" descr="ch31imageslidesonly_Page_35.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86019" name="Picture 1" descr="ch31imageslidesonly_Page_36.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87043" name="Picture 1" descr="ch31imageslidesonly_Page_37.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88067" name="Picture 1" descr="ch31imageslidesonly_Page_38.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31.9.1 </a:t>
            </a:r>
            <a:r>
              <a:rPr lang="en-US" smtClean="0">
                <a:solidFill>
                  <a:srgbClr val="33B38C"/>
                </a:solidFill>
                <a:latin typeface="Goudy Sans Medium"/>
              </a:rPr>
              <a:t>Creating a </a:t>
            </a:r>
            <a:r>
              <a:rPr lang="en-US" smtClean="0">
                <a:solidFill>
                  <a:srgbClr val="33B38C"/>
                </a:solidFill>
                <a:latin typeface="Lucida Console"/>
              </a:rPr>
              <a:t>Blackjack</a:t>
            </a:r>
            <a:r>
              <a:rPr lang="en-US" smtClean="0">
                <a:solidFill>
                  <a:srgbClr val="33B38C"/>
                </a:solidFill>
                <a:latin typeface="Goudy Sans Medium"/>
              </a:rPr>
              <a:t> Web Service (cont.)</a:t>
            </a:r>
          </a:p>
        </p:txBody>
      </p:sp>
      <p:sp>
        <p:nvSpPr>
          <p:cNvPr id="89092" name="Text Placeholder 2"/>
          <p:cNvSpPr>
            <a:spLocks noGrp="1"/>
          </p:cNvSpPr>
          <p:nvPr>
            <p:ph type="body" idx="1"/>
          </p:nvPr>
        </p:nvSpPr>
        <p:spPr/>
        <p:txBody>
          <a:bodyPr/>
          <a:lstStyle/>
          <a:p>
            <a:pPr eaLnBrk="1" hangingPunct="1">
              <a:lnSpc>
                <a:spcPct val="90000"/>
              </a:lnSpc>
            </a:pPr>
            <a:r>
              <a:rPr lang="en-US" sz="2500" smtClean="0">
                <a:solidFill>
                  <a:srgbClr val="000000"/>
                </a:solidFill>
                <a:latin typeface="Times New Roman" pitchFamily="18" charset="0"/>
              </a:rPr>
              <a:t>A client first calls the </a:t>
            </a:r>
            <a:r>
              <a:rPr lang="en-US" sz="2500" smtClean="0">
                <a:solidFill>
                  <a:srgbClr val="000000"/>
                </a:solidFill>
                <a:latin typeface="Lucida Console" pitchFamily="49" charset="0"/>
              </a:rPr>
              <a:t>Blackjack</a:t>
            </a:r>
            <a:r>
              <a:rPr lang="en-US" sz="2500" smtClean="0">
                <a:solidFill>
                  <a:srgbClr val="000000"/>
                </a:solidFill>
                <a:latin typeface="Times New Roman" pitchFamily="18" charset="0"/>
              </a:rPr>
              <a:t> web service’s </a:t>
            </a:r>
            <a:r>
              <a:rPr lang="en-US" sz="2500" smtClean="0">
                <a:solidFill>
                  <a:srgbClr val="000000"/>
                </a:solidFill>
                <a:latin typeface="Lucida Console" pitchFamily="49" charset="0"/>
              </a:rPr>
              <a:t>shuffle</a:t>
            </a:r>
            <a:r>
              <a:rPr lang="en-US" sz="2500" smtClean="0">
                <a:solidFill>
                  <a:srgbClr val="000000"/>
                </a:solidFill>
                <a:latin typeface="Times New Roman" pitchFamily="18" charset="0"/>
              </a:rPr>
              <a:t> method to shuffle the deck of cards and place it into an </a:t>
            </a:r>
            <a:r>
              <a:rPr lang="en-US" sz="2500" smtClean="0">
                <a:solidFill>
                  <a:srgbClr val="000000"/>
                </a:solidFill>
                <a:latin typeface="Lucida Console" pitchFamily="49" charset="0"/>
              </a:rPr>
              <a:t>HttpSession</a:t>
            </a:r>
            <a:r>
              <a:rPr lang="en-US" sz="2500" smtClean="0">
                <a:solidFill>
                  <a:srgbClr val="000000"/>
                </a:solidFill>
                <a:latin typeface="Times New Roman" pitchFamily="18" charset="0"/>
              </a:rPr>
              <a:t> object that is specific to that client.</a:t>
            </a:r>
          </a:p>
          <a:p>
            <a:pPr eaLnBrk="1" hangingPunct="1">
              <a:lnSpc>
                <a:spcPct val="90000"/>
              </a:lnSpc>
            </a:pPr>
            <a:r>
              <a:rPr lang="en-US" sz="2500" smtClean="0">
                <a:solidFill>
                  <a:srgbClr val="000000"/>
                </a:solidFill>
                <a:latin typeface="Times New Roman" pitchFamily="18" charset="0"/>
              </a:rPr>
              <a:t>To use session tracking in a web service, you must include code for the resources that maintain the session-state information.</a:t>
            </a:r>
          </a:p>
          <a:p>
            <a:pPr eaLnBrk="1" hangingPunct="1">
              <a:lnSpc>
                <a:spcPct val="90000"/>
              </a:lnSpc>
            </a:pPr>
            <a:r>
              <a:rPr lang="en-US" sz="2500" smtClean="0">
                <a:solidFill>
                  <a:srgbClr val="000000"/>
                </a:solidFill>
                <a:latin typeface="Times New Roman" pitchFamily="18" charset="0"/>
              </a:rPr>
              <a:t>Handled for you via the </a:t>
            </a:r>
            <a:r>
              <a:rPr lang="en-US" sz="2500" smtClean="0">
                <a:solidFill>
                  <a:srgbClr val="0000FF"/>
                </a:solidFill>
                <a:latin typeface="LucidaSansTypewriter" pitchFamily="49" charset="0"/>
              </a:rPr>
              <a:t>@Resource-</a:t>
            </a:r>
            <a:r>
              <a:rPr lang="en-US" sz="2500" smtClean="0">
                <a:solidFill>
                  <a:srgbClr val="000000"/>
                </a:solidFill>
                <a:latin typeface="Times New Roman" pitchFamily="18" charset="0"/>
              </a:rPr>
              <a:t> </a:t>
            </a:r>
            <a:r>
              <a:rPr lang="en-US" sz="2500" smtClean="0">
                <a:solidFill>
                  <a:srgbClr val="0000FF"/>
                </a:solidFill>
                <a:latin typeface="Times New Roman" pitchFamily="18" charset="0"/>
              </a:rPr>
              <a:t>annotation</a:t>
            </a:r>
            <a:r>
              <a:rPr lang="en-US" sz="2500" smtClean="0">
                <a:solidFill>
                  <a:srgbClr val="000000"/>
                </a:solidFill>
                <a:latin typeface="Times New Roman" pitchFamily="18" charset="0"/>
              </a:rPr>
              <a:t>.</a:t>
            </a:r>
          </a:p>
          <a:p>
            <a:pPr lvl="1" eaLnBrk="1" hangingPunct="1">
              <a:lnSpc>
                <a:spcPct val="90000"/>
              </a:lnSpc>
            </a:pPr>
            <a:r>
              <a:rPr lang="en-US" sz="2100" smtClean="0">
                <a:solidFill>
                  <a:srgbClr val="000000"/>
                </a:solidFill>
                <a:latin typeface="Times New Roman" pitchFamily="18" charset="0"/>
              </a:rPr>
              <a:t>Enables tools like NetBeans to “inject” support objects into your class, thus allowing you to focus on your business logic rather than the support code.</a:t>
            </a:r>
          </a:p>
          <a:p>
            <a:pPr lvl="1" eaLnBrk="1" hangingPunct="1">
              <a:lnSpc>
                <a:spcPct val="90000"/>
              </a:lnSpc>
            </a:pPr>
            <a:r>
              <a:rPr lang="en-US" sz="2100" smtClean="0">
                <a:solidFill>
                  <a:srgbClr val="000000"/>
                </a:solidFill>
                <a:latin typeface="Times New Roman" pitchFamily="18" charset="0"/>
              </a:rPr>
              <a:t>The server is responsible for initializing the support objects.</a:t>
            </a:r>
          </a:p>
          <a:p>
            <a:pPr lvl="1" eaLnBrk="1" hangingPunct="1">
              <a:lnSpc>
                <a:spcPct val="90000"/>
              </a:lnSpc>
            </a:pPr>
            <a:r>
              <a:rPr lang="en-US" sz="2100" smtClean="0">
                <a:solidFill>
                  <a:srgbClr val="000000"/>
                </a:solidFill>
                <a:latin typeface="Times New Roman" pitchFamily="18" charset="0"/>
              </a:rPr>
              <a:t>The concept of using annotations to add code that supports your classes is known as </a:t>
            </a:r>
            <a:r>
              <a:rPr lang="en-US" sz="2100" smtClean="0">
                <a:solidFill>
                  <a:srgbClr val="0000FF"/>
                </a:solidFill>
                <a:latin typeface="Times New Roman" pitchFamily="18" charset="0"/>
              </a:rPr>
              <a:t>dependency injection</a:t>
            </a:r>
            <a:r>
              <a:rPr lang="en-US" sz="2100" smtClean="0">
                <a:solidFill>
                  <a:srgbClr val="000000"/>
                </a:solidFill>
                <a:latin typeface="Times New Roman" pitchFamily="18" charset="0"/>
              </a:rPr>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31.9.1 </a:t>
            </a:r>
            <a:r>
              <a:rPr lang="en-US" smtClean="0">
                <a:solidFill>
                  <a:srgbClr val="33B38C"/>
                </a:solidFill>
                <a:latin typeface="Goudy Sans Medium"/>
              </a:rPr>
              <a:t>Creating a </a:t>
            </a:r>
            <a:r>
              <a:rPr lang="en-US" smtClean="0">
                <a:solidFill>
                  <a:srgbClr val="33B38C"/>
                </a:solidFill>
                <a:latin typeface="Lucida Console"/>
              </a:rPr>
              <a:t>Blackjack</a:t>
            </a:r>
            <a:r>
              <a:rPr lang="en-US" smtClean="0">
                <a:solidFill>
                  <a:srgbClr val="33B38C"/>
                </a:solidFill>
                <a:latin typeface="Goudy Sans Medium"/>
              </a:rPr>
              <a:t> Web Service (cont.)</a:t>
            </a:r>
          </a:p>
        </p:txBody>
      </p:sp>
      <p:sp>
        <p:nvSpPr>
          <p:cNvPr id="90116" name="Text Placeholder 2"/>
          <p:cNvSpPr>
            <a:spLocks noGrp="1"/>
          </p:cNvSpPr>
          <p:nvPr>
            <p:ph type="body" idx="1"/>
          </p:nvPr>
        </p:nvSpPr>
        <p:spPr/>
        <p:txBody>
          <a:bodyPr/>
          <a:lstStyle/>
          <a:p>
            <a:pPr eaLnBrk="1" hangingPunct="1">
              <a:lnSpc>
                <a:spcPct val="80000"/>
              </a:lnSpc>
            </a:pPr>
            <a:r>
              <a:rPr lang="en-US" sz="2300" smtClean="0">
                <a:solidFill>
                  <a:srgbClr val="000000"/>
                </a:solidFill>
                <a:latin typeface="Times New Roman" pitchFamily="18" charset="0"/>
              </a:rPr>
              <a:t>Line 20 injects a  </a:t>
            </a:r>
            <a:r>
              <a:rPr lang="en-US" sz="2300" smtClean="0">
                <a:solidFill>
                  <a:srgbClr val="0000FF"/>
                </a:solidFill>
                <a:latin typeface="LucidaSansTypewriter" pitchFamily="49" charset="0"/>
              </a:rPr>
              <a:t>WebServiceContext</a:t>
            </a:r>
            <a:r>
              <a:rPr lang="en-US" sz="2300" smtClean="0">
                <a:solidFill>
                  <a:srgbClr val="000000"/>
                </a:solidFill>
                <a:latin typeface="Times New Roman" pitchFamily="18" charset="0"/>
              </a:rPr>
              <a:t> object into your class.</a:t>
            </a:r>
          </a:p>
          <a:p>
            <a:pPr lvl="1" eaLnBrk="1" hangingPunct="1">
              <a:lnSpc>
                <a:spcPct val="80000"/>
              </a:lnSpc>
            </a:pPr>
            <a:r>
              <a:rPr lang="en-US" sz="2000" smtClean="0">
                <a:solidFill>
                  <a:srgbClr val="000000"/>
                </a:solidFill>
                <a:latin typeface="Times New Roman" pitchFamily="18" charset="0"/>
              </a:rPr>
              <a:t>Enables a web service to access and maintain information, such as session state for a specific request.</a:t>
            </a:r>
          </a:p>
          <a:p>
            <a:pPr eaLnBrk="1" hangingPunct="1">
              <a:lnSpc>
                <a:spcPct val="80000"/>
              </a:lnSpc>
            </a:pPr>
            <a:r>
              <a:rPr lang="en-US" sz="2300" smtClean="0">
                <a:solidFill>
                  <a:srgbClr val="000000"/>
                </a:solidFill>
                <a:latin typeface="Times New Roman" pitchFamily="18" charset="0"/>
              </a:rPr>
              <a:t>An object that implements interface </a:t>
            </a:r>
            <a:r>
              <a:rPr lang="en-US" sz="2300" smtClean="0">
                <a:solidFill>
                  <a:srgbClr val="0000FF"/>
                </a:solidFill>
                <a:latin typeface="LucidaSansTypewriter" pitchFamily="49" charset="0"/>
              </a:rPr>
              <a:t>MessageContext</a:t>
            </a:r>
            <a:r>
              <a:rPr lang="en-US" sz="2300" smtClean="0">
                <a:solidFill>
                  <a:srgbClr val="000000"/>
                </a:solidFill>
                <a:latin typeface="Times New Roman" pitchFamily="18" charset="0"/>
              </a:rPr>
              <a:t> will be used to obtain an </a:t>
            </a:r>
            <a:r>
              <a:rPr lang="en-US" sz="2300" smtClean="0">
                <a:solidFill>
                  <a:srgbClr val="000000"/>
                </a:solidFill>
                <a:latin typeface="Lucida Console" pitchFamily="49" charset="0"/>
              </a:rPr>
              <a:t>HttpSession</a:t>
            </a:r>
            <a:r>
              <a:rPr lang="en-US" sz="2300" smtClean="0">
                <a:solidFill>
                  <a:srgbClr val="000000"/>
                </a:solidFill>
                <a:latin typeface="Times New Roman" pitchFamily="18" charset="0"/>
              </a:rPr>
              <a:t> object for the current client.</a:t>
            </a:r>
          </a:p>
          <a:p>
            <a:pPr eaLnBrk="1" hangingPunct="1">
              <a:lnSpc>
                <a:spcPct val="80000"/>
              </a:lnSpc>
            </a:pPr>
            <a:r>
              <a:rPr lang="en-US" sz="2300" smtClean="0">
                <a:solidFill>
                  <a:srgbClr val="000000"/>
                </a:solidFill>
                <a:latin typeface="Lucida Console" pitchFamily="49" charset="0"/>
              </a:rPr>
              <a:t>MessageContext</a:t>
            </a:r>
            <a:r>
              <a:rPr lang="en-US" sz="2300" smtClean="0">
                <a:solidFill>
                  <a:srgbClr val="000000"/>
                </a:solidFill>
                <a:latin typeface="Times New Roman" pitchFamily="18" charset="0"/>
              </a:rPr>
              <a:t> method </a:t>
            </a:r>
            <a:r>
              <a:rPr lang="en-US" sz="2300" smtClean="0">
                <a:solidFill>
                  <a:srgbClr val="000000"/>
                </a:solidFill>
                <a:latin typeface="Lucida Console" pitchFamily="49" charset="0"/>
              </a:rPr>
              <a:t>get</a:t>
            </a:r>
            <a:r>
              <a:rPr lang="en-US" sz="2300" smtClean="0">
                <a:solidFill>
                  <a:srgbClr val="000000"/>
                </a:solidFill>
                <a:latin typeface="Times New Roman" pitchFamily="18" charset="0"/>
              </a:rPr>
              <a:t> helps us obtain the </a:t>
            </a:r>
            <a:r>
              <a:rPr lang="en-US" sz="2300" smtClean="0">
                <a:solidFill>
                  <a:srgbClr val="000000"/>
                </a:solidFill>
                <a:latin typeface="Lucida Console" pitchFamily="49" charset="0"/>
              </a:rPr>
              <a:t>HttpSession</a:t>
            </a:r>
            <a:r>
              <a:rPr lang="en-US" sz="2300" smtClean="0">
                <a:solidFill>
                  <a:srgbClr val="000000"/>
                </a:solidFill>
                <a:latin typeface="Times New Roman" pitchFamily="18" charset="0"/>
              </a:rPr>
              <a:t> object for the current client.</a:t>
            </a:r>
          </a:p>
          <a:p>
            <a:pPr lvl="1" eaLnBrk="1" hangingPunct="1">
              <a:lnSpc>
                <a:spcPct val="80000"/>
              </a:lnSpc>
            </a:pPr>
            <a:r>
              <a:rPr lang="en-US" sz="2000" smtClean="0">
                <a:solidFill>
                  <a:srgbClr val="000000"/>
                </a:solidFill>
                <a:latin typeface="Times New Roman" pitchFamily="18" charset="0"/>
              </a:rPr>
              <a:t>Method </a:t>
            </a:r>
            <a:r>
              <a:rPr lang="en-US" sz="2000" smtClean="0">
                <a:solidFill>
                  <a:srgbClr val="000000"/>
                </a:solidFill>
                <a:latin typeface="Lucida Console" pitchFamily="49" charset="0"/>
              </a:rPr>
              <a:t>get</a:t>
            </a:r>
            <a:r>
              <a:rPr lang="en-US" sz="2000" smtClean="0">
                <a:solidFill>
                  <a:srgbClr val="000000"/>
                </a:solidFill>
                <a:latin typeface="Times New Roman" pitchFamily="18" charset="0"/>
              </a:rPr>
              <a:t> receives a constant indicating what to get from the </a:t>
            </a:r>
            <a:r>
              <a:rPr lang="en-US" sz="2000" smtClean="0">
                <a:solidFill>
                  <a:srgbClr val="000000"/>
                </a:solidFill>
                <a:latin typeface="Lucida Console" pitchFamily="49" charset="0"/>
              </a:rPr>
              <a:t>MessageContext</a:t>
            </a:r>
            <a:r>
              <a:rPr lang="en-US" sz="2000" smtClean="0">
                <a:solidFill>
                  <a:srgbClr val="000000"/>
                </a:solidFill>
                <a:latin typeface="Times New Roman" pitchFamily="18" charset="0"/>
              </a:rPr>
              <a:t>.</a:t>
            </a:r>
          </a:p>
          <a:p>
            <a:pPr lvl="1" eaLnBrk="1" hangingPunct="1">
              <a:lnSpc>
                <a:spcPct val="80000"/>
              </a:lnSpc>
            </a:pPr>
            <a:r>
              <a:rPr lang="en-US" sz="2000" smtClean="0">
                <a:solidFill>
                  <a:srgbClr val="000000"/>
                </a:solidFill>
                <a:latin typeface="Times New Roman" pitchFamily="18" charset="0"/>
              </a:rPr>
              <a:t>The constant </a:t>
            </a:r>
            <a:r>
              <a:rPr lang="en-US" sz="2000" smtClean="0">
                <a:solidFill>
                  <a:srgbClr val="000000"/>
                </a:solidFill>
                <a:latin typeface="Lucida Console" pitchFamily="49" charset="0"/>
              </a:rPr>
              <a:t>MessageContext.SERVLET_REQUEST</a:t>
            </a:r>
            <a:r>
              <a:rPr lang="en-US" sz="2000" smtClean="0">
                <a:solidFill>
                  <a:srgbClr val="000000"/>
                </a:solidFill>
                <a:latin typeface="Times New Roman" pitchFamily="18" charset="0"/>
              </a:rPr>
              <a:t> indicates that we’d like to get the </a:t>
            </a:r>
            <a:r>
              <a:rPr lang="en-US" sz="2000" smtClean="0">
                <a:solidFill>
                  <a:srgbClr val="000000"/>
                </a:solidFill>
                <a:latin typeface="Lucida Console" pitchFamily="49" charset="0"/>
              </a:rPr>
              <a:t>HttpServlet-Request</a:t>
            </a:r>
            <a:r>
              <a:rPr lang="en-US" sz="2000" smtClean="0">
                <a:solidFill>
                  <a:srgbClr val="000000"/>
                </a:solidFill>
                <a:latin typeface="Times New Roman" pitchFamily="18" charset="0"/>
              </a:rPr>
              <a:t> object for the current client.</a:t>
            </a:r>
          </a:p>
          <a:p>
            <a:pPr lvl="1" eaLnBrk="1" hangingPunct="1">
              <a:lnSpc>
                <a:spcPct val="80000"/>
              </a:lnSpc>
            </a:pPr>
            <a:r>
              <a:rPr lang="en-US" sz="2000" smtClean="0">
                <a:solidFill>
                  <a:srgbClr val="000000"/>
                </a:solidFill>
                <a:latin typeface="Times New Roman" pitchFamily="18" charset="0"/>
              </a:rPr>
              <a:t>We then call the </a:t>
            </a:r>
            <a:r>
              <a:rPr lang="en-US" sz="2000" smtClean="0">
                <a:solidFill>
                  <a:srgbClr val="000000"/>
                </a:solidFill>
                <a:latin typeface="Lucida Console" pitchFamily="49" charset="0"/>
              </a:rPr>
              <a:t>HttpServlet-Request</a:t>
            </a:r>
            <a:r>
              <a:rPr lang="en-US" sz="2000" smtClean="0">
                <a:solidFill>
                  <a:srgbClr val="000000"/>
                </a:solidFill>
                <a:latin typeface="Times New Roman" pitchFamily="18" charset="0"/>
              </a:rPr>
              <a:t> method </a:t>
            </a:r>
            <a:r>
              <a:rPr lang="en-US" sz="2000" smtClean="0">
                <a:solidFill>
                  <a:srgbClr val="0000FF"/>
                </a:solidFill>
                <a:latin typeface="LucidaSansTypewriter" pitchFamily="49" charset="0"/>
              </a:rPr>
              <a:t>getSession</a:t>
            </a:r>
            <a:r>
              <a:rPr lang="en-US" sz="2000" smtClean="0">
                <a:solidFill>
                  <a:srgbClr val="000000"/>
                </a:solidFill>
                <a:latin typeface="Times New Roman" pitchFamily="18" charset="0"/>
              </a:rPr>
              <a:t> to obtain the </a:t>
            </a:r>
            <a:r>
              <a:rPr lang="en-US" sz="2000" smtClean="0">
                <a:solidFill>
                  <a:srgbClr val="000000"/>
                </a:solidFill>
                <a:latin typeface="Lucida Console" pitchFamily="49" charset="0"/>
              </a:rPr>
              <a:t>HttpSession</a:t>
            </a:r>
            <a:r>
              <a:rPr lang="en-US" sz="2000" smtClean="0">
                <a:solidFill>
                  <a:srgbClr val="000000"/>
                </a:solidFill>
                <a:latin typeface="Times New Roman" pitchFamily="18" charset="0"/>
              </a:rPr>
              <a:t> object.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31.9.1 </a:t>
            </a:r>
            <a:r>
              <a:rPr lang="en-US" smtClean="0">
                <a:solidFill>
                  <a:srgbClr val="33B38C"/>
                </a:solidFill>
                <a:latin typeface="Goudy Sans Medium"/>
              </a:rPr>
              <a:t>Creating a </a:t>
            </a:r>
            <a:r>
              <a:rPr lang="en-US" smtClean="0">
                <a:solidFill>
                  <a:srgbClr val="33B38C"/>
                </a:solidFill>
                <a:latin typeface="Lucida Console"/>
              </a:rPr>
              <a:t>Blackjack</a:t>
            </a:r>
            <a:r>
              <a:rPr lang="en-US" smtClean="0">
                <a:solidFill>
                  <a:srgbClr val="33B38C"/>
                </a:solidFill>
                <a:latin typeface="Goudy Sans Medium"/>
              </a:rPr>
              <a:t> Web Service (cont.)</a:t>
            </a:r>
          </a:p>
        </p:txBody>
      </p:sp>
      <p:sp>
        <p:nvSpPr>
          <p:cNvPr id="91140" name="Text Placeholder 2"/>
          <p:cNvSpPr>
            <a:spLocks noGrp="1"/>
          </p:cNvSpPr>
          <p:nvPr>
            <p:ph type="body" idx="1"/>
          </p:nvPr>
        </p:nvSpPr>
        <p:spPr/>
        <p:txBody>
          <a:bodyPr/>
          <a:lstStyle/>
          <a:p>
            <a:pPr eaLnBrk="1" hangingPunct="1"/>
            <a:r>
              <a:rPr lang="en-US" smtClean="0">
                <a:solidFill>
                  <a:srgbClr val="000000"/>
                </a:solidFill>
                <a:latin typeface="Lucida Console" pitchFamily="49" charset="0"/>
              </a:rPr>
              <a:t>HttpSession</a:t>
            </a:r>
            <a:r>
              <a:rPr lang="en-US" smtClean="0">
                <a:solidFill>
                  <a:srgbClr val="000000"/>
                </a:solidFill>
                <a:latin typeface="Times New Roman" pitchFamily="18" charset="0"/>
              </a:rPr>
              <a:t> method </a:t>
            </a:r>
            <a:r>
              <a:rPr lang="en-US" smtClean="0">
                <a:solidFill>
                  <a:srgbClr val="0000FF"/>
                </a:solidFill>
                <a:latin typeface="LucidaSansTypewriter" pitchFamily="49" charset="0"/>
              </a:rPr>
              <a:t>setAttribute</a:t>
            </a:r>
            <a:r>
              <a:rPr lang="en-US" smtClean="0">
                <a:solidFill>
                  <a:srgbClr val="000000"/>
                </a:solidFill>
                <a:latin typeface="Times New Roman" pitchFamily="18" charset="0"/>
              </a:rPr>
              <a:t> inserts data into the </a:t>
            </a:r>
            <a:r>
              <a:rPr lang="en-US" smtClean="0">
                <a:solidFill>
                  <a:srgbClr val="000000"/>
                </a:solidFill>
                <a:latin typeface="Lucida Console" pitchFamily="49" charset="0"/>
              </a:rPr>
              <a:t>HttpSession</a:t>
            </a:r>
            <a:r>
              <a:rPr lang="en-US" smtClean="0">
                <a:solidFill>
                  <a:srgbClr val="000000"/>
                </a:solidFill>
                <a:latin typeface="Times New Roman" pitchFamily="18" charset="0"/>
              </a:rPr>
              <a:t>. </a:t>
            </a:r>
          </a:p>
          <a:p>
            <a:pPr eaLnBrk="1" hangingPunct="1"/>
            <a:r>
              <a:rPr lang="en-US" smtClean="0">
                <a:solidFill>
                  <a:srgbClr val="000000"/>
                </a:solidFill>
                <a:latin typeface="Times New Roman" pitchFamily="18" charset="0"/>
              </a:rPr>
              <a:t>Method </a:t>
            </a:r>
            <a:r>
              <a:rPr lang="en-US" smtClean="0">
                <a:solidFill>
                  <a:srgbClr val="0000FF"/>
                </a:solidFill>
                <a:latin typeface="LucidaSansTypewriter" pitchFamily="49" charset="0"/>
              </a:rPr>
              <a:t>getAttribute</a:t>
            </a:r>
            <a:r>
              <a:rPr lang="en-US" smtClean="0">
                <a:solidFill>
                  <a:srgbClr val="000000"/>
                </a:solidFill>
                <a:latin typeface="Times New Roman" pitchFamily="18" charset="0"/>
              </a:rPr>
              <a:t> takes as a parameter a </a:t>
            </a:r>
            <a:r>
              <a:rPr lang="en-US" smtClean="0">
                <a:solidFill>
                  <a:srgbClr val="000000"/>
                </a:solidFill>
                <a:latin typeface="Lucida Console" pitchFamily="49" charset="0"/>
              </a:rPr>
              <a:t>String</a:t>
            </a:r>
            <a:r>
              <a:rPr lang="en-US" smtClean="0">
                <a:solidFill>
                  <a:srgbClr val="000000"/>
                </a:solidFill>
                <a:latin typeface="Times New Roman" pitchFamily="18" charset="0"/>
              </a:rPr>
              <a:t> that identifies the </a:t>
            </a:r>
            <a:r>
              <a:rPr lang="en-US" smtClean="0">
                <a:solidFill>
                  <a:srgbClr val="000000"/>
                </a:solidFill>
                <a:latin typeface="Lucida Console" pitchFamily="49" charset="0"/>
              </a:rPr>
              <a:t>Object</a:t>
            </a:r>
            <a:r>
              <a:rPr lang="en-US" smtClean="0">
                <a:solidFill>
                  <a:srgbClr val="000000"/>
                </a:solidFill>
                <a:latin typeface="Times New Roman" pitchFamily="18" charset="0"/>
              </a:rPr>
              <a:t> to obtain from the session state.</a:t>
            </a:r>
          </a:p>
          <a:p>
            <a:pPr eaLnBrk="1" hangingPunct="1"/>
            <a:r>
              <a:rPr lang="en-US" smtClean="0">
                <a:solidFill>
                  <a:srgbClr val="000000"/>
                </a:solidFill>
                <a:latin typeface="Times New Roman" pitchFamily="18" charset="0"/>
              </a:rPr>
              <a:t>The </a:t>
            </a:r>
            <a:r>
              <a:rPr lang="en-US" smtClean="0">
                <a:solidFill>
                  <a:srgbClr val="000000"/>
                </a:solidFill>
                <a:latin typeface="Lucida Console" pitchFamily="49" charset="0"/>
              </a:rPr>
              <a:t>HttpSession</a:t>
            </a:r>
            <a:r>
              <a:rPr lang="en-US" smtClean="0">
                <a:solidFill>
                  <a:srgbClr val="000000"/>
                </a:solidFill>
                <a:latin typeface="Times New Roman" pitchFamily="18" charset="0"/>
              </a:rPr>
              <a:t> can store many </a:t>
            </a:r>
            <a:r>
              <a:rPr lang="en-US" smtClean="0">
                <a:solidFill>
                  <a:srgbClr val="000000"/>
                </a:solidFill>
                <a:latin typeface="Lucida Console" pitchFamily="49" charset="0"/>
              </a:rPr>
              <a:t>Object</a:t>
            </a:r>
            <a:r>
              <a:rPr lang="en-US" smtClean="0">
                <a:solidFill>
                  <a:srgbClr val="000000"/>
                </a:solidFill>
                <a:latin typeface="Times New Roman" pitchFamily="18" charset="0"/>
              </a:rPr>
              <a:t>s, provided that each has a unique identifier.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31.1  </a:t>
            </a:r>
            <a:r>
              <a:rPr lang="en-US" smtClean="0">
                <a:solidFill>
                  <a:srgbClr val="3380E6"/>
                </a:solidFill>
                <a:latin typeface="Arial"/>
              </a:rPr>
              <a:t>Introduction</a:t>
            </a:r>
          </a:p>
        </p:txBody>
      </p:sp>
      <p:sp>
        <p:nvSpPr>
          <p:cNvPr id="14340" name="Text Placeholder 2"/>
          <p:cNvSpPr>
            <a:spLocks noGrp="1"/>
          </p:cNvSpPr>
          <p:nvPr>
            <p:ph type="body" idx="1"/>
          </p:nvPr>
        </p:nvSpPr>
        <p:spPr/>
        <p:txBody>
          <a:bodyPr/>
          <a:lstStyle/>
          <a:p>
            <a:pPr eaLnBrk="1" hangingPunct="1">
              <a:lnSpc>
                <a:spcPct val="80000"/>
              </a:lnSpc>
            </a:pPr>
            <a:r>
              <a:rPr lang="en-US" sz="2500" smtClean="0">
                <a:solidFill>
                  <a:srgbClr val="000000"/>
                </a:solidFill>
                <a:latin typeface="Times New Roman" pitchFamily="18" charset="0"/>
              </a:rPr>
              <a:t>A </a:t>
            </a:r>
            <a:r>
              <a:rPr lang="en-US" sz="2500" smtClean="0">
                <a:solidFill>
                  <a:srgbClr val="0000FF"/>
                </a:solidFill>
                <a:latin typeface="Times New Roman" pitchFamily="18" charset="0"/>
              </a:rPr>
              <a:t>web service </a:t>
            </a:r>
            <a:r>
              <a:rPr lang="en-US" sz="2500" smtClean="0">
                <a:solidFill>
                  <a:srgbClr val="000000"/>
                </a:solidFill>
                <a:latin typeface="Times New Roman" pitchFamily="18" charset="0"/>
              </a:rPr>
              <a:t>is a software component stored on one computer that can be accessed by an application (or other software component) on another computer over a network. </a:t>
            </a:r>
          </a:p>
          <a:p>
            <a:pPr eaLnBrk="1" hangingPunct="1">
              <a:lnSpc>
                <a:spcPct val="80000"/>
              </a:lnSpc>
            </a:pPr>
            <a:r>
              <a:rPr lang="en-US" sz="2500" smtClean="0">
                <a:solidFill>
                  <a:srgbClr val="000000"/>
                </a:solidFill>
                <a:latin typeface="Times New Roman" pitchFamily="18" charset="0"/>
              </a:rPr>
              <a:t>Web services communicate using such technologies as XML, JSON and HTTP. </a:t>
            </a:r>
          </a:p>
          <a:p>
            <a:pPr eaLnBrk="1" hangingPunct="1">
              <a:lnSpc>
                <a:spcPct val="80000"/>
              </a:lnSpc>
            </a:pPr>
            <a:r>
              <a:rPr lang="en-US" sz="2500" smtClean="0">
                <a:solidFill>
                  <a:srgbClr val="000000"/>
                </a:solidFill>
                <a:latin typeface="Times New Roman" pitchFamily="18" charset="0"/>
              </a:rPr>
              <a:t>In this chapter, we use two Java APIs that facilitate web services. </a:t>
            </a:r>
          </a:p>
          <a:p>
            <a:pPr lvl="1" eaLnBrk="1" hangingPunct="1">
              <a:lnSpc>
                <a:spcPct val="80000"/>
              </a:lnSpc>
            </a:pPr>
            <a:r>
              <a:rPr lang="en-US" sz="2100" smtClean="0">
                <a:solidFill>
                  <a:srgbClr val="0000FF"/>
                </a:solidFill>
                <a:latin typeface="Times New Roman" pitchFamily="18" charset="0"/>
              </a:rPr>
              <a:t>JAX-WS</a:t>
            </a:r>
            <a:r>
              <a:rPr lang="en-US" sz="2100" smtClean="0">
                <a:solidFill>
                  <a:srgbClr val="000000"/>
                </a:solidFill>
                <a:latin typeface="Times New Roman" pitchFamily="18" charset="0"/>
              </a:rPr>
              <a:t> is based on the </a:t>
            </a:r>
            <a:r>
              <a:rPr lang="en-US" sz="2100" smtClean="0">
                <a:solidFill>
                  <a:srgbClr val="0000FF"/>
                </a:solidFill>
                <a:latin typeface="Times New Roman" pitchFamily="18" charset="0"/>
              </a:rPr>
              <a:t>Simple Object Access Protocol (SOAP)</a:t>
            </a:r>
            <a:r>
              <a:rPr lang="en-US" sz="2100" smtClean="0">
                <a:solidFill>
                  <a:srgbClr val="000000"/>
                </a:solidFill>
                <a:latin typeface="Times New Roman" pitchFamily="18" charset="0"/>
              </a:rPr>
              <a:t>—an XML-based protocol that allows web services and clients to communicate, even if the client and the web service are written in different languages. </a:t>
            </a:r>
          </a:p>
          <a:p>
            <a:pPr lvl="1" eaLnBrk="1" hangingPunct="1">
              <a:lnSpc>
                <a:spcPct val="80000"/>
              </a:lnSpc>
            </a:pPr>
            <a:r>
              <a:rPr lang="en-US" sz="2100" smtClean="0">
                <a:solidFill>
                  <a:srgbClr val="0000FF"/>
                </a:solidFill>
                <a:latin typeface="Times New Roman" pitchFamily="18" charset="0"/>
              </a:rPr>
              <a:t>JAX-RS</a:t>
            </a:r>
            <a:r>
              <a:rPr lang="en-US" sz="2100" smtClean="0">
                <a:solidFill>
                  <a:srgbClr val="000000"/>
                </a:solidFill>
                <a:latin typeface="Times New Roman" pitchFamily="18" charset="0"/>
              </a:rPr>
              <a:t> uses </a:t>
            </a:r>
            <a:r>
              <a:rPr lang="en-US" sz="2100" smtClean="0">
                <a:solidFill>
                  <a:srgbClr val="0000FF"/>
                </a:solidFill>
                <a:latin typeface="Times New Roman" pitchFamily="18" charset="0"/>
              </a:rPr>
              <a:t>Representational State Transfer (REST)</a:t>
            </a:r>
            <a:r>
              <a:rPr lang="en-US" sz="2100" smtClean="0">
                <a:solidFill>
                  <a:srgbClr val="000000"/>
                </a:solidFill>
                <a:latin typeface="Times New Roman" pitchFamily="18" charset="0"/>
              </a:rPr>
              <a:t>—a network architecture that uses the web’s traditional request/response mechanisms such as </a:t>
            </a:r>
            <a:r>
              <a:rPr lang="en-US" sz="2100" smtClean="0">
                <a:solidFill>
                  <a:srgbClr val="000000"/>
                </a:solidFill>
                <a:latin typeface="Lucida Console" pitchFamily="49" charset="0"/>
              </a:rPr>
              <a:t>GET</a:t>
            </a:r>
            <a:r>
              <a:rPr lang="en-US" sz="2100" smtClean="0">
                <a:solidFill>
                  <a:srgbClr val="000000"/>
                </a:solidFill>
                <a:latin typeface="Times New Roman" pitchFamily="18" charset="0"/>
              </a:rPr>
              <a:t> and </a:t>
            </a:r>
            <a:r>
              <a:rPr lang="en-US" sz="2100" smtClean="0">
                <a:solidFill>
                  <a:srgbClr val="000000"/>
                </a:solidFill>
                <a:latin typeface="Lucida Console" pitchFamily="49" charset="0"/>
              </a:rPr>
              <a:t>POST</a:t>
            </a:r>
            <a:r>
              <a:rPr lang="en-US" sz="2100" smtClean="0">
                <a:solidFill>
                  <a:srgbClr val="000000"/>
                </a:solidFill>
                <a:latin typeface="Times New Roman" pitchFamily="18" charset="0"/>
              </a:rPr>
              <a:t> requests.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59D9B3"/>
                </a:solidFill>
                <a:latin typeface="Arial"/>
              </a:rPr>
              <a:t>31.9.2 </a:t>
            </a:r>
            <a:r>
              <a:rPr lang="en-US" smtClean="0">
                <a:solidFill>
                  <a:srgbClr val="33B38C"/>
                </a:solidFill>
                <a:latin typeface="Goudy Sans Medium"/>
              </a:rPr>
              <a:t>Consuming the </a:t>
            </a:r>
            <a:r>
              <a:rPr lang="en-US" smtClean="0">
                <a:solidFill>
                  <a:srgbClr val="33B38C"/>
                </a:solidFill>
                <a:latin typeface="Lucida Console"/>
              </a:rPr>
              <a:t>Blackjack</a:t>
            </a:r>
            <a:r>
              <a:rPr lang="en-US" smtClean="0">
                <a:solidFill>
                  <a:srgbClr val="33B38C"/>
                </a:solidFill>
                <a:latin typeface="Goudy Sans Medium"/>
              </a:rPr>
              <a:t> Web Service</a:t>
            </a:r>
          </a:p>
        </p:txBody>
      </p:sp>
      <p:sp>
        <p:nvSpPr>
          <p:cNvPr id="92164" name="Text Placeholder 2"/>
          <p:cNvSpPr>
            <a:spLocks noGrp="1"/>
          </p:cNvSpPr>
          <p:nvPr>
            <p:ph type="body" idx="1"/>
          </p:nvPr>
        </p:nvSpPr>
        <p:spPr/>
        <p:txBody>
          <a:bodyPr/>
          <a:lstStyle/>
          <a:p>
            <a:pPr eaLnBrk="1" hangingPunct="1"/>
            <a:r>
              <a:rPr lang="en-US" smtClean="0">
                <a:solidFill>
                  <a:srgbClr val="000000"/>
                </a:solidFill>
                <a:latin typeface="Times New Roman" pitchFamily="18" charset="0"/>
              </a:rPr>
              <a:t>The blackjack application in Fig. 31.17 keeps track of the player’s and dealer’s cards, and the web service tracks the cards that have been dealt.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93187" name="Picture 1" descr="ch31imageslidesonly_Page_39.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94211" name="Picture 1" descr="ch31imageslidesonly_Page_40.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95235" name="Picture 1" descr="ch31imageslidesonly_Page_41.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96259" name="Picture 1" descr="ch31imageslidesonly_Page_42.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97283" name="Picture 1" descr="ch31imageslidesonly_Page_43.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98307" name="Picture 1" descr="ch31imageslidesonly_Page_44.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99331" name="Picture 1" descr="ch31imageslidesonly_Page_45.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00355" name="Picture 1" descr="ch31imageslidesonly_Page_46.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01379" name="Picture 1" descr="ch31imageslidesonly_Page_47.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31.1  </a:t>
            </a:r>
            <a:r>
              <a:rPr lang="en-US" smtClean="0">
                <a:solidFill>
                  <a:srgbClr val="3380E6"/>
                </a:solidFill>
                <a:latin typeface="Arial"/>
              </a:rPr>
              <a:t>Introduction (cont.)</a:t>
            </a:r>
          </a:p>
        </p:txBody>
      </p:sp>
      <p:sp>
        <p:nvSpPr>
          <p:cNvPr id="15364" name="Text Placeholder 2"/>
          <p:cNvSpPr>
            <a:spLocks noGrp="1"/>
          </p:cNvSpPr>
          <p:nvPr>
            <p:ph type="body" idx="1"/>
          </p:nvPr>
        </p:nvSpPr>
        <p:spPr/>
        <p:txBody>
          <a:bodyPr/>
          <a:lstStyle/>
          <a:p>
            <a:pPr eaLnBrk="1" hangingPunct="1"/>
            <a:r>
              <a:rPr lang="en-US" smtClean="0">
                <a:solidFill>
                  <a:srgbClr val="000000"/>
                </a:solidFill>
                <a:latin typeface="Times New Roman" pitchFamily="18" charset="0"/>
              </a:rPr>
              <a:t>Business-to-Business Transactions </a:t>
            </a:r>
          </a:p>
          <a:p>
            <a:pPr lvl="1" eaLnBrk="1" hangingPunct="1"/>
            <a:r>
              <a:rPr lang="en-US" smtClean="0">
                <a:solidFill>
                  <a:srgbClr val="000000"/>
                </a:solidFill>
                <a:latin typeface="Times New Roman" pitchFamily="18" charset="0"/>
              </a:rPr>
              <a:t>Rather than relying on proprietary applications, businesses can conduct transactions via standardized, widely available web services.</a:t>
            </a:r>
          </a:p>
          <a:p>
            <a:pPr lvl="1" eaLnBrk="1" hangingPunct="1"/>
            <a:r>
              <a:rPr lang="en-US" smtClean="0">
                <a:solidFill>
                  <a:srgbClr val="000000"/>
                </a:solidFill>
                <a:latin typeface="Times New Roman" pitchFamily="18" charset="0"/>
              </a:rPr>
              <a:t>This has important implications for </a:t>
            </a:r>
            <a:r>
              <a:rPr lang="en-US" smtClean="0">
                <a:solidFill>
                  <a:srgbClr val="0000FF"/>
                </a:solidFill>
                <a:latin typeface="Times New Roman" pitchFamily="18" charset="0"/>
              </a:rPr>
              <a:t>business-to-business </a:t>
            </a:r>
            <a:r>
              <a:rPr lang="en-US" smtClean="0">
                <a:solidFill>
                  <a:srgbClr val="000000"/>
                </a:solidFill>
                <a:latin typeface="Times New Roman" pitchFamily="18" charset="0"/>
              </a:rPr>
              <a:t>(</a:t>
            </a:r>
            <a:r>
              <a:rPr lang="en-US" smtClean="0">
                <a:solidFill>
                  <a:srgbClr val="0000FF"/>
                </a:solidFill>
                <a:latin typeface="Times New Roman" pitchFamily="18" charset="0"/>
              </a:rPr>
              <a:t>B2B</a:t>
            </a:r>
            <a:r>
              <a:rPr lang="en-US" smtClean="0">
                <a:solidFill>
                  <a:srgbClr val="000000"/>
                </a:solidFill>
                <a:latin typeface="Times New Roman" pitchFamily="18" charset="0"/>
              </a:rPr>
              <a:t>)</a:t>
            </a:r>
            <a:r>
              <a:rPr lang="en-US" smtClean="0">
                <a:solidFill>
                  <a:srgbClr val="0000FF"/>
                </a:solidFill>
                <a:latin typeface="Times New Roman" pitchFamily="18" charset="0"/>
              </a:rPr>
              <a:t> transactions</a:t>
            </a:r>
            <a:r>
              <a:rPr lang="en-US" smtClean="0">
                <a:solidFill>
                  <a:srgbClr val="000000"/>
                </a:solidFill>
                <a:latin typeface="Times New Roman" pitchFamily="18" charset="0"/>
              </a:rPr>
              <a:t>.</a:t>
            </a:r>
          </a:p>
          <a:p>
            <a:pPr lvl="1" eaLnBrk="1" hangingPunct="1"/>
            <a:r>
              <a:rPr lang="en-US" smtClean="0">
                <a:solidFill>
                  <a:srgbClr val="000000"/>
                </a:solidFill>
                <a:latin typeface="Times New Roman" pitchFamily="18" charset="0"/>
              </a:rPr>
              <a:t>Web services are platform and language independent, enabling companies to collaborate without worrying about the compatibility of their hardware, software and communications technologies.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02403" name="Picture 1" descr="ch31imageslidesonly_Page_48.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03427" name="Picture 1" descr="ch31imageslidesonly_Page_49.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04451" name="Picture 1" descr="ch31imageslidesonly_Page_50.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05475" name="Picture 1" descr="ch31imageslidesonly_Page_51.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06499" name="Picture 1" descr="ch31imageslidesonly_Page_52.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07523" name="Picture 1" descr="ch31imageslidesonly_Page_53.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08547" name="Picture 1" descr="ch31imageslidesonly_Page_54.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09571" name="Picture 1" descr="ch31imageslidesonly_Page_55.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10595" name="Picture 1" descr="ch31imageslidesonly_Page_56.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Footer Placeholder 2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atin typeface="Lucida Sans Unicode" pitchFamily="34" charset="0"/>
              </a:rPr>
              <a:t>(C) 2010 Pearson Education, Inc.  All rights reserved.</a:t>
            </a:r>
          </a:p>
        </p:txBody>
      </p:sp>
      <p:pic>
        <p:nvPicPr>
          <p:cNvPr id="111619" name="Picture 1" descr="ch31imageslidesonly_Page_57.pn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DeitelPowerPointTemplate</Template>
  <TotalTime>237</TotalTime>
  <Words>5595</Words>
  <Application>Microsoft Office PowerPoint</Application>
  <PresentationFormat>On-screen Show (4:3)</PresentationFormat>
  <Paragraphs>614</Paragraphs>
  <Slides>153</Slides>
  <Notes>150</Notes>
  <HiddenSlides>0</HiddenSlides>
  <MMClips>0</MMClips>
  <ScaleCrop>false</ScaleCrop>
  <HeadingPairs>
    <vt:vector size="4" baseType="variant">
      <vt:variant>
        <vt:lpstr>Theme</vt:lpstr>
      </vt:variant>
      <vt:variant>
        <vt:i4>1</vt:i4>
      </vt:variant>
      <vt:variant>
        <vt:lpstr>Slide Titles</vt:lpstr>
      </vt:variant>
      <vt:variant>
        <vt:i4>153</vt:i4>
      </vt:variant>
    </vt:vector>
  </HeadingPairs>
  <TitlesOfParts>
    <vt:vector size="154" baseType="lpstr">
      <vt:lpstr>Concourse</vt:lpstr>
      <vt:lpstr>Chapter 31 Web Services</vt:lpstr>
      <vt:lpstr>PowerPoint Presentation</vt:lpstr>
      <vt:lpstr>How to build a Soap Application</vt:lpstr>
      <vt:lpstr>Tomcat vs Glassfish Servers </vt:lpstr>
      <vt:lpstr>PowerPoint Presentation</vt:lpstr>
      <vt:lpstr>PowerPoint Presentation</vt:lpstr>
      <vt:lpstr>PowerPoint Presentation</vt:lpstr>
      <vt:lpstr>31.1  Introduction</vt:lpstr>
      <vt:lpstr>31.1  Introduction (cont.)</vt:lpstr>
      <vt:lpstr>31.2  Web Service Basics</vt:lpstr>
      <vt:lpstr>31.3  Simple Object Access Protocol (SOAP)</vt:lpstr>
      <vt:lpstr>31.3  Simple Object Access Protocol (SOAP) (cont.)</vt:lpstr>
      <vt:lpstr>31.4  Representational State Transfer (REST)</vt:lpstr>
      <vt:lpstr>31.5  JavaScript Object Notation (JSON)</vt:lpstr>
      <vt:lpstr>31.5  JavaScript Object Notation (JSON) (cont.)</vt:lpstr>
      <vt:lpstr>31.6  Publishing and Consuming SOAP-Based Web Services</vt:lpstr>
      <vt:lpstr>31.6.2 Defining the WelcomeSOAP Web Service in NetBeans</vt:lpstr>
      <vt:lpstr>PowerPoint Presentation</vt:lpstr>
      <vt:lpstr>31.6.2 Defining the WelcomeSOAP Web Service in NetBeans (cont.)</vt:lpstr>
      <vt:lpstr>31.6.2 Defining the WelcomeSOAP Web Service in NetBeans (cont.)</vt:lpstr>
      <vt:lpstr>31.6.2 Defining the WelcomeSOAP Web Service in NetBeans (cont.)</vt:lpstr>
      <vt:lpstr>PowerPoint Presentation</vt:lpstr>
      <vt:lpstr>PowerPoint Presentation</vt:lpstr>
      <vt:lpstr>31.6.3 Publishing the WelcomeSOAP Web Service from NetBeans</vt:lpstr>
      <vt:lpstr>PowerPoint Presentation</vt:lpstr>
      <vt:lpstr>31.6.4 Testing the WelcomeSOAP Web Service with GlassFish Application Server’s Tester Web Page</vt:lpstr>
      <vt:lpstr>PowerPoint Presentation</vt:lpstr>
      <vt:lpstr>PowerPoint Presentation</vt:lpstr>
      <vt:lpstr>PowerPoint Presentation</vt:lpstr>
      <vt:lpstr>31.6.4 Testing the WelcomeSOAP Web Service with GlassFish Application Server’s Tester Web Page (cont.)</vt:lpstr>
      <vt:lpstr>31.6.5 Describing a Web Service with the Web Service Description Language (WSDL)</vt:lpstr>
      <vt:lpstr>31.6.5 Describing a Web Service with the Web Service Description Language (WSDL) (cont.)</vt:lpstr>
      <vt:lpstr>31.6.6 Creating a Client to Consume the WelcomeSOAP Web Service</vt:lpstr>
      <vt:lpstr>PowerPoint Presentation</vt:lpstr>
      <vt:lpstr>31.6.7 Creating a Client to Consume the WelcomeSOAP Web Service</vt:lpstr>
      <vt:lpstr>PowerPoint Presentation</vt:lpstr>
      <vt:lpstr>PowerPoint Presentation</vt:lpstr>
      <vt:lpstr>PowerPoint Presentation</vt:lpstr>
      <vt:lpstr>31.6.8 Consuming the WelcomeSOAP Web Service</vt:lpstr>
      <vt:lpstr>PowerPoint Presentation</vt:lpstr>
      <vt:lpstr>PowerPoint Presentation</vt:lpstr>
      <vt:lpstr>PowerPoint Presentation</vt:lpstr>
      <vt:lpstr>PowerPoint Presentation</vt:lpstr>
      <vt:lpstr>31.7  Publishing and Consuming REST-Based XML Web Services</vt:lpstr>
      <vt:lpstr>31.7.1 Creating a REST-Based XML Web Service</vt:lpstr>
      <vt:lpstr>PowerPoint Presentation</vt:lpstr>
      <vt:lpstr>31.7.1 Creating a REST-Based XML Web Service (cont.)</vt:lpstr>
      <vt:lpstr>PowerPoint Presentation</vt:lpstr>
      <vt:lpstr>PowerPoint Presentation</vt:lpstr>
      <vt:lpstr>31.7.1 Creating a REST-Based XML Web Service (cont.)</vt:lpstr>
      <vt:lpstr>31.7.1 Creating a REST-Based XML Web Service (cont.)</vt:lpstr>
      <vt:lpstr>31.7.1 Creating a REST-Based XML Web Service (cont.)</vt:lpstr>
      <vt:lpstr>31.7.1 Creating a REST-Based XML Web Service (cont.)</vt:lpstr>
      <vt:lpstr>PowerPoint Presentation</vt:lpstr>
      <vt:lpstr>31.7.1 Creating a REST-Based XML Web Service (cont.)</vt:lpstr>
      <vt:lpstr>31.7.2 Consuming a REST-Based XML Web Service</vt:lpstr>
      <vt:lpstr>PowerPoint Presentation</vt:lpstr>
      <vt:lpstr>PowerPoint Presentation</vt:lpstr>
      <vt:lpstr>PowerPoint Presentation</vt:lpstr>
      <vt:lpstr>31.8  Publishing and Consuming REST-Based JSON Web Services</vt:lpstr>
      <vt:lpstr>31.8.1 Creating a REST-Based JSON Web Service</vt:lpstr>
      <vt:lpstr>PowerPoint Presentation</vt:lpstr>
      <vt:lpstr>PowerPoint Presentation</vt:lpstr>
      <vt:lpstr>31.8.2 Consuming a REST-Based JSON Web Service</vt:lpstr>
      <vt:lpstr>PowerPoint Presentation</vt:lpstr>
      <vt:lpstr>PowerPoint Presentation</vt:lpstr>
      <vt:lpstr>PowerPoint Presentation</vt:lpstr>
      <vt:lpstr>PowerPoint Presentation</vt:lpstr>
      <vt:lpstr>31.9  Session Tracking in a SOAP-Based Web Service</vt:lpstr>
      <vt:lpstr>31.9.1 Creating a Blackjack Web Service</vt:lpstr>
      <vt:lpstr>PowerPoint Presentation</vt:lpstr>
      <vt:lpstr>PowerPoint Presentation</vt:lpstr>
      <vt:lpstr>PowerPoint Presentation</vt:lpstr>
      <vt:lpstr>PowerPoint Presentation</vt:lpstr>
      <vt:lpstr>PowerPoint Presentation</vt:lpstr>
      <vt:lpstr>PowerPoint Presentation</vt:lpstr>
      <vt:lpstr>31.9.1 Creating a Blackjack Web Service (cont.)</vt:lpstr>
      <vt:lpstr>31.9.1 Creating a Blackjack Web Service (cont.)</vt:lpstr>
      <vt:lpstr>31.9.1 Creating a Blackjack Web Service (cont.)</vt:lpstr>
      <vt:lpstr>31.9.2 Consuming the Blackjack Web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31.9.2 Consuming the Blackjack Web Service (cont.)</vt:lpstr>
      <vt:lpstr>31.9.2 Consuming the Blackjack Web Service (cont.)</vt:lpstr>
      <vt:lpstr>31.10  Consuming a Database-Driven SOAP-Based Web Service </vt:lpstr>
      <vt:lpstr>31.10.1 Creating the Reservation Database</vt:lpstr>
      <vt:lpstr>PowerPoint Presentation</vt:lpstr>
      <vt:lpstr>PowerPoint Presentation</vt:lpstr>
      <vt:lpstr>PowerPoint Presentation</vt:lpstr>
      <vt:lpstr>PowerPoint Presentation</vt:lpstr>
      <vt:lpstr>PowerPoint Presentation</vt:lpstr>
      <vt:lpstr>PowerPoint Presentation</vt:lpstr>
      <vt:lpstr>31.10.2 Creating a Web Application to Interact with the Reservation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31.11  Equation Generator: Returning User-Defined Types</vt:lpstr>
      <vt:lpstr>31.11  Equation Generator: Returning User-Defined Types</vt:lpstr>
      <vt:lpstr>PowerPoint Presentation</vt:lpstr>
      <vt:lpstr>PowerPoint Presentation</vt:lpstr>
      <vt:lpstr>PowerPoint Presentation</vt:lpstr>
      <vt:lpstr>PowerPoint Presentation</vt:lpstr>
      <vt:lpstr>PowerPoint Presentation</vt:lpstr>
      <vt:lpstr>31.11.1 Creating the REST-Based XML EquationGenerator Web Service</vt:lpstr>
      <vt:lpstr>PowerPoint Presentation</vt:lpstr>
      <vt:lpstr>PowerPoint Presentation</vt:lpstr>
      <vt:lpstr>31.11.2 Consuming the REST-Based XML EquationGenerator Web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31.11.2 Consuming the REST-Based XML EquationGenerator Web Service (cont.)</vt:lpstr>
      <vt:lpstr>31.11.3 Creating the REST-Based JSON EquationGenerator Web Service</vt:lpstr>
      <vt:lpstr>PowerPoint Presentation</vt:lpstr>
      <vt:lpstr>PowerPoint Presentation</vt:lpstr>
      <vt:lpstr>31.11.4 Consuming the REST-Based JSON EquationGenerator Web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Services</dc:title>
  <dc:creator>Windows User</dc:creator>
  <cp:lastModifiedBy>Brian.Adley</cp:lastModifiedBy>
  <cp:revision>15</cp:revision>
  <dcterms:created xsi:type="dcterms:W3CDTF">2009-07-24T15:21:24Z</dcterms:created>
  <dcterms:modified xsi:type="dcterms:W3CDTF">2011-03-14T11:44:42Z</dcterms:modified>
</cp:coreProperties>
</file>